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0" r:id="rId3"/>
    <p:sldId id="262" r:id="rId4"/>
    <p:sldId id="264" r:id="rId5"/>
    <p:sldId id="263" r:id="rId6"/>
    <p:sldId id="327" r:id="rId7"/>
    <p:sldId id="273" r:id="rId8"/>
    <p:sldId id="259" r:id="rId9"/>
    <p:sldId id="321" r:id="rId10"/>
    <p:sldId id="266" r:id="rId11"/>
    <p:sldId id="316" r:id="rId12"/>
    <p:sldId id="285" r:id="rId13"/>
    <p:sldId id="276" r:id="rId14"/>
    <p:sldId id="278" r:id="rId15"/>
    <p:sldId id="279" r:id="rId16"/>
    <p:sldId id="320" r:id="rId17"/>
    <p:sldId id="277" r:id="rId18"/>
    <p:sldId id="317" r:id="rId19"/>
    <p:sldId id="318" r:id="rId20"/>
    <p:sldId id="319" r:id="rId21"/>
    <p:sldId id="265" r:id="rId22"/>
    <p:sldId id="325" r:id="rId23"/>
    <p:sldId id="326" r:id="rId24"/>
    <p:sldId id="322" r:id="rId25"/>
    <p:sldId id="324"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shley Intro - 15 min" id="{4E6CA8DB-36A9-41B4-A165-F2FB8EF189AB}">
          <p14:sldIdLst>
            <p14:sldId id="256"/>
            <p14:sldId id="260"/>
            <p14:sldId id="262"/>
            <p14:sldId id="264"/>
            <p14:sldId id="263"/>
            <p14:sldId id="327"/>
            <p14:sldId id="273"/>
            <p14:sldId id="259"/>
            <p14:sldId id="321"/>
            <p14:sldId id="266"/>
            <p14:sldId id="316"/>
            <p14:sldId id="285"/>
            <p14:sldId id="276"/>
            <p14:sldId id="278"/>
            <p14:sldId id="279"/>
          </p14:sldIdLst>
        </p14:section>
        <p14:section name="Oleg - 40 min" id="{1E6C8F6E-EBC4-4BB7-B7DC-0CC16C55E84B}">
          <p14:sldIdLst>
            <p14:sldId id="320"/>
            <p14:sldId id="277"/>
            <p14:sldId id="317"/>
            <p14:sldId id="318"/>
            <p14:sldId id="319"/>
          </p14:sldIdLst>
        </p14:section>
        <p14:section name="Idea and Team Generation" id="{61651302-AC1B-4796-9700-1379B21E24D0}">
          <p14:sldIdLst>
            <p14:sldId id="265"/>
          </p14:sldIdLst>
        </p14:section>
        <p14:section name="Judges and Criteria" id="{1A309CEF-D251-4D5A-AC86-CE79983DCF92}">
          <p14:sldIdLst>
            <p14:sldId id="325"/>
            <p14:sldId id="326"/>
            <p14:sldId id="322"/>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61102-966B-43C7-B20D-C4D101ACE52B}" v="16" dt="2024-05-10T09:50:15.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9"/>
    <p:restoredTop sz="85044" autoAdjust="0"/>
  </p:normalViewPr>
  <p:slideViewPr>
    <p:cSldViewPr snapToGrid="0">
      <p:cViewPr varScale="1">
        <p:scale>
          <a:sx n="84" d="100"/>
          <a:sy n="84" d="100"/>
        </p:scale>
        <p:origin x="8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Kate Russell" userId="b1f757bc-439f-46b6-8272-bd5e2c290797" providerId="ADAL" clId="{6F561102-966B-43C7-B20D-C4D101ACE52B}"/>
    <pc:docChg chg="undo custSel addSld delSld modSld sldOrd modSection">
      <pc:chgData name="Ashley Kate Russell" userId="b1f757bc-439f-46b6-8272-bd5e2c290797" providerId="ADAL" clId="{6F561102-966B-43C7-B20D-C4D101ACE52B}" dt="2024-05-10T10:00:50.642" v="756" actId="478"/>
      <pc:docMkLst>
        <pc:docMk/>
      </pc:docMkLst>
      <pc:sldChg chg="modSp mod">
        <pc:chgData name="Ashley Kate Russell" userId="b1f757bc-439f-46b6-8272-bd5e2c290797" providerId="ADAL" clId="{6F561102-966B-43C7-B20D-C4D101ACE52B}" dt="2024-05-10T09:24:48.677" v="114" actId="20577"/>
        <pc:sldMkLst>
          <pc:docMk/>
          <pc:sldMk cId="2515911805" sldId="264"/>
        </pc:sldMkLst>
        <pc:spChg chg="mod">
          <ac:chgData name="Ashley Kate Russell" userId="b1f757bc-439f-46b6-8272-bd5e2c290797" providerId="ADAL" clId="{6F561102-966B-43C7-B20D-C4D101ACE52B}" dt="2024-05-10T09:24:48.677" v="114" actId="20577"/>
          <ac:spMkLst>
            <pc:docMk/>
            <pc:sldMk cId="2515911805" sldId="264"/>
            <ac:spMk id="9" creationId="{6C21E60F-3211-1FD7-F497-3E70006AA6DB}"/>
          </ac:spMkLst>
        </pc:spChg>
      </pc:sldChg>
      <pc:sldChg chg="addSp modSp mod">
        <pc:chgData name="Ashley Kate Russell" userId="b1f757bc-439f-46b6-8272-bd5e2c290797" providerId="ADAL" clId="{6F561102-966B-43C7-B20D-C4D101ACE52B}" dt="2024-05-10T09:48:12.988" v="597" actId="20577"/>
        <pc:sldMkLst>
          <pc:docMk/>
          <pc:sldMk cId="2467950591" sldId="265"/>
        </pc:sldMkLst>
        <pc:spChg chg="add mod">
          <ac:chgData name="Ashley Kate Russell" userId="b1f757bc-439f-46b6-8272-bd5e2c290797" providerId="ADAL" clId="{6F561102-966B-43C7-B20D-C4D101ACE52B}" dt="2024-05-10T09:47:34.525" v="581" actId="1076"/>
          <ac:spMkLst>
            <pc:docMk/>
            <pc:sldMk cId="2467950591" sldId="265"/>
            <ac:spMk id="2" creationId="{33291C90-1A83-2809-F8C2-21D5841A490A}"/>
          </ac:spMkLst>
        </pc:spChg>
        <pc:spChg chg="add mod">
          <ac:chgData name="Ashley Kate Russell" userId="b1f757bc-439f-46b6-8272-bd5e2c290797" providerId="ADAL" clId="{6F561102-966B-43C7-B20D-C4D101ACE52B}" dt="2024-05-10T09:47:34.525" v="581" actId="1076"/>
          <ac:spMkLst>
            <pc:docMk/>
            <pc:sldMk cId="2467950591" sldId="265"/>
            <ac:spMk id="3" creationId="{6A58FD23-2333-D317-C661-2B00159A7E81}"/>
          </ac:spMkLst>
        </pc:spChg>
        <pc:spChg chg="add mod">
          <ac:chgData name="Ashley Kate Russell" userId="b1f757bc-439f-46b6-8272-bd5e2c290797" providerId="ADAL" clId="{6F561102-966B-43C7-B20D-C4D101ACE52B}" dt="2024-05-10T09:47:34.525" v="581" actId="1076"/>
          <ac:spMkLst>
            <pc:docMk/>
            <pc:sldMk cId="2467950591" sldId="265"/>
            <ac:spMk id="4" creationId="{A991000E-281C-061B-97B1-58D09B02410F}"/>
          </ac:spMkLst>
        </pc:spChg>
        <pc:spChg chg="add mod">
          <ac:chgData name="Ashley Kate Russell" userId="b1f757bc-439f-46b6-8272-bd5e2c290797" providerId="ADAL" clId="{6F561102-966B-43C7-B20D-C4D101ACE52B}" dt="2024-05-10T09:47:34.525" v="581" actId="1076"/>
          <ac:spMkLst>
            <pc:docMk/>
            <pc:sldMk cId="2467950591" sldId="265"/>
            <ac:spMk id="5" creationId="{2022CE9D-E264-1B14-BA5B-2ADFC4338C52}"/>
          </ac:spMkLst>
        </pc:spChg>
        <pc:spChg chg="add mod">
          <ac:chgData name="Ashley Kate Russell" userId="b1f757bc-439f-46b6-8272-bd5e2c290797" providerId="ADAL" clId="{6F561102-966B-43C7-B20D-C4D101ACE52B}" dt="2024-05-10T09:47:34.525" v="581" actId="1076"/>
          <ac:spMkLst>
            <pc:docMk/>
            <pc:sldMk cId="2467950591" sldId="265"/>
            <ac:spMk id="6" creationId="{7DCC3596-E8C3-CA8F-52FD-52391283475D}"/>
          </ac:spMkLst>
        </pc:spChg>
        <pc:spChg chg="add mod">
          <ac:chgData name="Ashley Kate Russell" userId="b1f757bc-439f-46b6-8272-bd5e2c290797" providerId="ADAL" clId="{6F561102-966B-43C7-B20D-C4D101ACE52B}" dt="2024-05-10T09:47:34.525" v="581" actId="1076"/>
          <ac:spMkLst>
            <pc:docMk/>
            <pc:sldMk cId="2467950591" sldId="265"/>
            <ac:spMk id="8" creationId="{3E0B7603-2264-2101-54A9-072A73BF37A2}"/>
          </ac:spMkLst>
        </pc:spChg>
        <pc:spChg chg="add mod">
          <ac:chgData name="Ashley Kate Russell" userId="b1f757bc-439f-46b6-8272-bd5e2c290797" providerId="ADAL" clId="{6F561102-966B-43C7-B20D-C4D101ACE52B}" dt="2024-05-10T09:47:34.525" v="581" actId="1076"/>
          <ac:spMkLst>
            <pc:docMk/>
            <pc:sldMk cId="2467950591" sldId="265"/>
            <ac:spMk id="9" creationId="{82B85FA6-5A4B-D737-CFD5-B37AF9F4191D}"/>
          </ac:spMkLst>
        </pc:spChg>
        <pc:spChg chg="add mod">
          <ac:chgData name="Ashley Kate Russell" userId="b1f757bc-439f-46b6-8272-bd5e2c290797" providerId="ADAL" clId="{6F561102-966B-43C7-B20D-C4D101ACE52B}" dt="2024-05-10T09:47:34.525" v="581" actId="1076"/>
          <ac:spMkLst>
            <pc:docMk/>
            <pc:sldMk cId="2467950591" sldId="265"/>
            <ac:spMk id="10" creationId="{10ED1492-27AD-E7F9-3501-06166E31ABF2}"/>
          </ac:spMkLst>
        </pc:spChg>
        <pc:spChg chg="add mod">
          <ac:chgData name="Ashley Kate Russell" userId="b1f757bc-439f-46b6-8272-bd5e2c290797" providerId="ADAL" clId="{6F561102-966B-43C7-B20D-C4D101ACE52B}" dt="2024-05-10T09:47:34.525" v="581" actId="1076"/>
          <ac:spMkLst>
            <pc:docMk/>
            <pc:sldMk cId="2467950591" sldId="265"/>
            <ac:spMk id="11" creationId="{175CF6EC-D97C-748E-11A2-1CBF8C0D183C}"/>
          </ac:spMkLst>
        </pc:spChg>
        <pc:spChg chg="add mod">
          <ac:chgData name="Ashley Kate Russell" userId="b1f757bc-439f-46b6-8272-bd5e2c290797" providerId="ADAL" clId="{6F561102-966B-43C7-B20D-C4D101ACE52B}" dt="2024-05-10T09:47:34.525" v="581" actId="1076"/>
          <ac:spMkLst>
            <pc:docMk/>
            <pc:sldMk cId="2467950591" sldId="265"/>
            <ac:spMk id="12" creationId="{2CF5C796-4AB3-3A87-3849-1736F9FFCBCF}"/>
          </ac:spMkLst>
        </pc:spChg>
        <pc:spChg chg="add mod">
          <ac:chgData name="Ashley Kate Russell" userId="b1f757bc-439f-46b6-8272-bd5e2c290797" providerId="ADAL" clId="{6F561102-966B-43C7-B20D-C4D101ACE52B}" dt="2024-05-10T09:47:34.525" v="581" actId="1076"/>
          <ac:spMkLst>
            <pc:docMk/>
            <pc:sldMk cId="2467950591" sldId="265"/>
            <ac:spMk id="13" creationId="{F56E8229-CE77-58CE-7ADA-FC043634569C}"/>
          </ac:spMkLst>
        </pc:spChg>
        <pc:spChg chg="add mod">
          <ac:chgData name="Ashley Kate Russell" userId="b1f757bc-439f-46b6-8272-bd5e2c290797" providerId="ADAL" clId="{6F561102-966B-43C7-B20D-C4D101ACE52B}" dt="2024-05-10T09:48:12.988" v="597" actId="20577"/>
          <ac:spMkLst>
            <pc:docMk/>
            <pc:sldMk cId="2467950591" sldId="265"/>
            <ac:spMk id="14" creationId="{7A2C4714-A25C-5437-C887-D3FF47BFFEAA}"/>
          </ac:spMkLst>
        </pc:spChg>
      </pc:sldChg>
      <pc:sldChg chg="modSp mod">
        <pc:chgData name="Ashley Kate Russell" userId="b1f757bc-439f-46b6-8272-bd5e2c290797" providerId="ADAL" clId="{6F561102-966B-43C7-B20D-C4D101ACE52B}" dt="2024-05-10T09:33:30.022" v="132" actId="113"/>
        <pc:sldMkLst>
          <pc:docMk/>
          <pc:sldMk cId="0" sldId="276"/>
        </pc:sldMkLst>
        <pc:spChg chg="mod">
          <ac:chgData name="Ashley Kate Russell" userId="b1f757bc-439f-46b6-8272-bd5e2c290797" providerId="ADAL" clId="{6F561102-966B-43C7-B20D-C4D101ACE52B}" dt="2024-05-10T09:33:30.022" v="132" actId="113"/>
          <ac:spMkLst>
            <pc:docMk/>
            <pc:sldMk cId="0" sldId="276"/>
            <ac:spMk id="252" creationId="{00000000-0000-0000-0000-000000000000}"/>
          </ac:spMkLst>
        </pc:spChg>
      </pc:sldChg>
      <pc:sldChg chg="delSp modSp mod">
        <pc:chgData name="Ashley Kate Russell" userId="b1f757bc-439f-46b6-8272-bd5e2c290797" providerId="ADAL" clId="{6F561102-966B-43C7-B20D-C4D101ACE52B}" dt="2024-05-10T09:31:38.760" v="130" actId="1076"/>
        <pc:sldMkLst>
          <pc:docMk/>
          <pc:sldMk cId="1038524814" sldId="316"/>
        </pc:sldMkLst>
        <pc:spChg chg="mod">
          <ac:chgData name="Ashley Kate Russell" userId="b1f757bc-439f-46b6-8272-bd5e2c290797" providerId="ADAL" clId="{6F561102-966B-43C7-B20D-C4D101ACE52B}" dt="2024-05-10T09:31:38.760" v="130" actId="1076"/>
          <ac:spMkLst>
            <pc:docMk/>
            <pc:sldMk cId="1038524814" sldId="316"/>
            <ac:spMk id="4" creationId="{7AC8A708-0F31-738C-14AA-97BC78C008B0}"/>
          </ac:spMkLst>
        </pc:spChg>
        <pc:spChg chg="del mod">
          <ac:chgData name="Ashley Kate Russell" userId="b1f757bc-439f-46b6-8272-bd5e2c290797" providerId="ADAL" clId="{6F561102-966B-43C7-B20D-C4D101ACE52B}" dt="2024-05-10T09:31:29.202" v="117" actId="478"/>
          <ac:spMkLst>
            <pc:docMk/>
            <pc:sldMk cId="1038524814" sldId="316"/>
            <ac:spMk id="8" creationId="{7768E763-D914-19A0-B4FC-C5C7B01F5D43}"/>
          </ac:spMkLst>
        </pc:spChg>
        <pc:picChg chg="del">
          <ac:chgData name="Ashley Kate Russell" userId="b1f757bc-439f-46b6-8272-bd5e2c290797" providerId="ADAL" clId="{6F561102-966B-43C7-B20D-C4D101ACE52B}" dt="2024-05-10T09:31:26.130" v="115" actId="478"/>
          <ac:picMkLst>
            <pc:docMk/>
            <pc:sldMk cId="1038524814" sldId="316"/>
            <ac:picMk id="7" creationId="{0124465E-2740-EAFA-A848-3E07D9266B80}"/>
          </ac:picMkLst>
        </pc:picChg>
        <pc:picChg chg="del">
          <ac:chgData name="Ashley Kate Russell" userId="b1f757bc-439f-46b6-8272-bd5e2c290797" providerId="ADAL" clId="{6F561102-966B-43C7-B20D-C4D101ACE52B}" dt="2024-05-10T09:31:29.818" v="118" actId="478"/>
          <ac:picMkLst>
            <pc:docMk/>
            <pc:sldMk cId="1038524814" sldId="316"/>
            <ac:picMk id="3074" creationId="{F80EE31D-16FF-1F48-694A-71227E3ED582}"/>
          </ac:picMkLst>
        </pc:picChg>
      </pc:sldChg>
      <pc:sldChg chg="addSp modSp mod">
        <pc:chgData name="Ashley Kate Russell" userId="b1f757bc-439f-46b6-8272-bd5e2c290797" providerId="ADAL" clId="{6F561102-966B-43C7-B20D-C4D101ACE52B}" dt="2024-05-10T09:58:48.940" v="754" actId="20577"/>
        <pc:sldMkLst>
          <pc:docMk/>
          <pc:sldMk cId="650429078" sldId="322"/>
        </pc:sldMkLst>
        <pc:spChg chg="add mod">
          <ac:chgData name="Ashley Kate Russell" userId="b1f757bc-439f-46b6-8272-bd5e2c290797" providerId="ADAL" clId="{6F561102-966B-43C7-B20D-C4D101ACE52B}" dt="2024-05-10T09:58:48.940" v="754" actId="20577"/>
          <ac:spMkLst>
            <pc:docMk/>
            <pc:sldMk cId="650429078" sldId="322"/>
            <ac:spMk id="2" creationId="{5F6251A9-756A-308C-5AF2-8CFA6E36ACB2}"/>
          </ac:spMkLst>
        </pc:spChg>
      </pc:sldChg>
      <pc:sldChg chg="del">
        <pc:chgData name="Ashley Kate Russell" userId="b1f757bc-439f-46b6-8272-bd5e2c290797" providerId="ADAL" clId="{6F561102-966B-43C7-B20D-C4D101ACE52B}" dt="2024-05-10T10:00:44.510" v="755" actId="2696"/>
        <pc:sldMkLst>
          <pc:docMk/>
          <pc:sldMk cId="613116040" sldId="323"/>
        </pc:sldMkLst>
      </pc:sldChg>
      <pc:sldChg chg="addSp delSp modSp mod">
        <pc:chgData name="Ashley Kate Russell" userId="b1f757bc-439f-46b6-8272-bd5e2c290797" providerId="ADAL" clId="{6F561102-966B-43C7-B20D-C4D101ACE52B}" dt="2024-05-10T10:00:50.642" v="756" actId="478"/>
        <pc:sldMkLst>
          <pc:docMk/>
          <pc:sldMk cId="443137474" sldId="325"/>
        </pc:sldMkLst>
        <pc:spChg chg="add mod">
          <ac:chgData name="Ashley Kate Russell" userId="b1f757bc-439f-46b6-8272-bd5e2c290797" providerId="ADAL" clId="{6F561102-966B-43C7-B20D-C4D101ACE52B}" dt="2024-05-10T09:49:44.103" v="644" actId="403"/>
          <ac:spMkLst>
            <pc:docMk/>
            <pc:sldMk cId="443137474" sldId="325"/>
            <ac:spMk id="2" creationId="{7E421D0C-D8B9-9CDA-039E-E6F5859EF48B}"/>
          </ac:spMkLst>
        </pc:spChg>
        <pc:spChg chg="add del mod">
          <ac:chgData name="Ashley Kate Russell" userId="b1f757bc-439f-46b6-8272-bd5e2c290797" providerId="ADAL" clId="{6F561102-966B-43C7-B20D-C4D101ACE52B}" dt="2024-05-10T10:00:50.642" v="756" actId="478"/>
          <ac:spMkLst>
            <pc:docMk/>
            <pc:sldMk cId="443137474" sldId="325"/>
            <ac:spMk id="3" creationId="{83F5B0B8-42F0-B277-7472-8F4A135E4613}"/>
          </ac:spMkLst>
        </pc:spChg>
      </pc:sldChg>
      <pc:sldChg chg="addSp modSp add mod ord">
        <pc:chgData name="Ashley Kate Russell" userId="b1f757bc-439f-46b6-8272-bd5e2c290797" providerId="ADAL" clId="{6F561102-966B-43C7-B20D-C4D101ACE52B}" dt="2024-05-10T09:50:19.057" v="670" actId="20577"/>
        <pc:sldMkLst>
          <pc:docMk/>
          <pc:sldMk cId="527177657" sldId="326"/>
        </pc:sldMkLst>
        <pc:spChg chg="add mod">
          <ac:chgData name="Ashley Kate Russell" userId="b1f757bc-439f-46b6-8272-bd5e2c290797" providerId="ADAL" clId="{6F561102-966B-43C7-B20D-C4D101ACE52B}" dt="2024-05-10T09:50:19.057" v="670" actId="20577"/>
          <ac:spMkLst>
            <pc:docMk/>
            <pc:sldMk cId="527177657" sldId="326"/>
            <ac:spMk id="2" creationId="{C827B4DF-1C94-691D-593B-837AD79A59E2}"/>
          </ac:spMkLst>
        </pc:spChg>
      </pc:sldChg>
      <pc:sldChg chg="modSp new mod">
        <pc:chgData name="Ashley Kate Russell" userId="b1f757bc-439f-46b6-8272-bd5e2c290797" providerId="ADAL" clId="{6F561102-966B-43C7-B20D-C4D101ACE52B}" dt="2024-05-10T09:53:33.507" v="737" actId="20577"/>
        <pc:sldMkLst>
          <pc:docMk/>
          <pc:sldMk cId="3003004308" sldId="327"/>
        </pc:sldMkLst>
        <pc:spChg chg="mod">
          <ac:chgData name="Ashley Kate Russell" userId="b1f757bc-439f-46b6-8272-bd5e2c290797" providerId="ADAL" clId="{6F561102-966B-43C7-B20D-C4D101ACE52B}" dt="2024-05-10T09:53:33.507" v="737" actId="20577"/>
          <ac:spMkLst>
            <pc:docMk/>
            <pc:sldMk cId="3003004308" sldId="327"/>
            <ac:spMk id="2" creationId="{00F1E78E-1B06-642D-31B9-87878AEA87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8AA48-652E-D140-8C0D-14EBC2E3D6C8}" type="datetimeFigureOut">
              <a:rPr lang="en-NL" smtClean="0"/>
              <a:t>05/10/2024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AF007-5803-A54C-A632-B66C1638481C}" type="slidenum">
              <a:rPr lang="en-NL" smtClean="0"/>
              <a:t>‹#›</a:t>
            </a:fld>
            <a:endParaRPr lang="en-NL"/>
          </a:p>
        </p:txBody>
      </p:sp>
    </p:spTree>
    <p:extLst>
      <p:ext uri="{BB962C8B-B14F-4D97-AF65-F5344CB8AC3E}">
        <p14:creationId xmlns:p14="http://schemas.microsoft.com/office/powerpoint/2010/main" val="322170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1</a:t>
            </a:fld>
            <a:endParaRPr lang="en-NL"/>
          </a:p>
        </p:txBody>
      </p:sp>
    </p:spTree>
    <p:extLst>
      <p:ext uri="{BB962C8B-B14F-4D97-AF65-F5344CB8AC3E}">
        <p14:creationId xmlns:p14="http://schemas.microsoft.com/office/powerpoint/2010/main" val="22085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95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66" name="Google Shape;266;g13036bc593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02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21</a:t>
            </a:fld>
            <a:endParaRPr lang="en-NL"/>
          </a:p>
        </p:txBody>
      </p:sp>
    </p:spTree>
    <p:extLst>
      <p:ext uri="{BB962C8B-B14F-4D97-AF65-F5344CB8AC3E}">
        <p14:creationId xmlns:p14="http://schemas.microsoft.com/office/powerpoint/2010/main" val="303843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22</a:t>
            </a:fld>
            <a:endParaRPr lang="en-NL"/>
          </a:p>
        </p:txBody>
      </p:sp>
    </p:spTree>
    <p:extLst>
      <p:ext uri="{BB962C8B-B14F-4D97-AF65-F5344CB8AC3E}">
        <p14:creationId xmlns:p14="http://schemas.microsoft.com/office/powerpoint/2010/main" val="103885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23</a:t>
            </a:fld>
            <a:endParaRPr lang="en-NL"/>
          </a:p>
        </p:txBody>
      </p:sp>
    </p:spTree>
    <p:extLst>
      <p:ext uri="{BB962C8B-B14F-4D97-AF65-F5344CB8AC3E}">
        <p14:creationId xmlns:p14="http://schemas.microsoft.com/office/powerpoint/2010/main" val="292308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a:t>
            </a:fld>
            <a:endParaRPr lang="en-NL"/>
          </a:p>
        </p:txBody>
      </p:sp>
    </p:spTree>
    <p:extLst>
      <p:ext uri="{BB962C8B-B14F-4D97-AF65-F5344CB8AC3E}">
        <p14:creationId xmlns:p14="http://schemas.microsoft.com/office/powerpoint/2010/main" val="388239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24</a:t>
            </a:fld>
            <a:endParaRPr lang="en-NL"/>
          </a:p>
        </p:txBody>
      </p:sp>
    </p:spTree>
    <p:extLst>
      <p:ext uri="{BB962C8B-B14F-4D97-AF65-F5344CB8AC3E}">
        <p14:creationId xmlns:p14="http://schemas.microsoft.com/office/powerpoint/2010/main" val="569056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25</a:t>
            </a:fld>
            <a:endParaRPr lang="en-NL"/>
          </a:p>
        </p:txBody>
      </p:sp>
    </p:spTree>
    <p:extLst>
      <p:ext uri="{BB962C8B-B14F-4D97-AF65-F5344CB8AC3E}">
        <p14:creationId xmlns:p14="http://schemas.microsoft.com/office/powerpoint/2010/main" val="106515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3</a:t>
            </a:fld>
            <a:endParaRPr lang="en-NL"/>
          </a:p>
        </p:txBody>
      </p:sp>
    </p:spTree>
    <p:extLst>
      <p:ext uri="{BB962C8B-B14F-4D97-AF65-F5344CB8AC3E}">
        <p14:creationId xmlns:p14="http://schemas.microsoft.com/office/powerpoint/2010/main" val="314238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4</a:t>
            </a:fld>
            <a:endParaRPr lang="en-NL"/>
          </a:p>
        </p:txBody>
      </p:sp>
    </p:spTree>
    <p:extLst>
      <p:ext uri="{BB962C8B-B14F-4D97-AF65-F5344CB8AC3E}">
        <p14:creationId xmlns:p14="http://schemas.microsoft.com/office/powerpoint/2010/main" val="9867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5</a:t>
            </a:fld>
            <a:endParaRPr lang="en-NL"/>
          </a:p>
        </p:txBody>
      </p:sp>
    </p:spTree>
    <p:extLst>
      <p:ext uri="{BB962C8B-B14F-4D97-AF65-F5344CB8AC3E}">
        <p14:creationId xmlns:p14="http://schemas.microsoft.com/office/powerpoint/2010/main" val="180327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https://e360.yale.edu/features/artificial-intelligence-climate-energy-emissions</a:t>
            </a:r>
          </a:p>
          <a:p>
            <a:r>
              <a:rPr lang="nb-NO" dirty="0"/>
              <a:t>https://www.newyorker.com/news/daily-comment/the-obscene-energy-demands-of-ai</a:t>
            </a:r>
          </a:p>
          <a:p>
            <a:r>
              <a:rPr lang="nb-NO" dirty="0"/>
              <a:t>https://www.theverge.com/24066646/ai-electricity-energy-watts-generative-consumption</a:t>
            </a:r>
          </a:p>
          <a:p>
            <a:r>
              <a:rPr lang="nb-NO" dirty="0"/>
              <a:t>https://spectrum.ieee.org/ai-energy-consumption</a:t>
            </a:r>
          </a:p>
          <a:p>
            <a:endParaRPr lang="nb-NO" dirty="0"/>
          </a:p>
          <a:p>
            <a:r>
              <a:rPr lang="nb-NO" dirty="0" err="1"/>
              <a:t>Expectations</a:t>
            </a:r>
            <a:r>
              <a:rPr lang="nb-NO" dirty="0"/>
              <a:t> to </a:t>
            </a:r>
            <a:r>
              <a:rPr lang="nb-NO" dirty="0" err="1"/>
              <a:t>you</a:t>
            </a:r>
            <a:r>
              <a:rPr lang="nb-NO" dirty="0"/>
              <a:t> </a:t>
            </a:r>
            <a:r>
              <a:rPr lang="nb-NO" dirty="0" err="1"/>
              <a:t>on</a:t>
            </a:r>
            <a:r>
              <a:rPr lang="nb-NO" dirty="0"/>
              <a:t> </a:t>
            </a:r>
            <a:r>
              <a:rPr lang="nb-NO" dirty="0" err="1"/>
              <a:t>of</a:t>
            </a:r>
            <a:r>
              <a:rPr lang="nb-NO" dirty="0"/>
              <a:t> </a:t>
            </a:r>
            <a:r>
              <a:rPr lang="nb-NO" dirty="0" err="1"/>
              <a:t>course</a:t>
            </a:r>
            <a:r>
              <a:rPr lang="nb-NO" dirty="0"/>
              <a:t> </a:t>
            </a:r>
            <a:r>
              <a:rPr lang="nb-NO" dirty="0" err="1"/>
              <a:t>having</a:t>
            </a:r>
            <a:r>
              <a:rPr lang="nb-NO" dirty="0"/>
              <a:t> </a:t>
            </a:r>
            <a:r>
              <a:rPr lang="nb-NO" dirty="0" err="1"/>
              <a:t>fun</a:t>
            </a:r>
            <a:r>
              <a:rPr lang="nb-NO" dirty="0"/>
              <a:t> </a:t>
            </a:r>
            <a:r>
              <a:rPr lang="nb-NO" dirty="0" err="1"/>
              <a:t>today</a:t>
            </a:r>
            <a:r>
              <a:rPr lang="nb-NO" dirty="0"/>
              <a:t> – </a:t>
            </a:r>
            <a:r>
              <a:rPr lang="nb-NO" dirty="0" err="1"/>
              <a:t>but</a:t>
            </a:r>
            <a:r>
              <a:rPr lang="nb-NO" dirty="0"/>
              <a:t> </a:t>
            </a:r>
            <a:r>
              <a:rPr lang="nb-NO" dirty="0" err="1"/>
              <a:t>think</a:t>
            </a:r>
            <a:r>
              <a:rPr lang="nb-NO" dirty="0"/>
              <a:t> </a:t>
            </a:r>
            <a:r>
              <a:rPr lang="nb-NO" dirty="0" err="1"/>
              <a:t>about</a:t>
            </a:r>
            <a:r>
              <a:rPr lang="nb-NO" dirty="0"/>
              <a:t> </a:t>
            </a:r>
            <a:r>
              <a:rPr lang="nb-NO" dirty="0" err="1"/>
              <a:t>how</a:t>
            </a:r>
            <a:r>
              <a:rPr lang="nb-NO" dirty="0"/>
              <a:t> </a:t>
            </a:r>
            <a:r>
              <a:rPr lang="nb-NO" dirty="0" err="1"/>
              <a:t>you</a:t>
            </a:r>
            <a:r>
              <a:rPr lang="nb-NO" dirty="0"/>
              <a:t> </a:t>
            </a:r>
            <a:r>
              <a:rPr lang="nb-NO" dirty="0" err="1"/>
              <a:t>will</a:t>
            </a:r>
            <a:r>
              <a:rPr lang="nb-NO" dirty="0"/>
              <a:t> </a:t>
            </a:r>
            <a:r>
              <a:rPr lang="nb-NO" dirty="0" err="1"/>
              <a:t>deomonstrate</a:t>
            </a:r>
            <a:r>
              <a:rPr lang="nb-NO" dirty="0"/>
              <a:t> </a:t>
            </a:r>
            <a:r>
              <a:rPr lang="nb-NO" dirty="0" err="1"/>
              <a:t>that</a:t>
            </a:r>
            <a:r>
              <a:rPr lang="nb-NO" dirty="0"/>
              <a:t> </a:t>
            </a:r>
            <a:r>
              <a:rPr lang="nb-NO" dirty="0" err="1"/>
              <a:t>your</a:t>
            </a:r>
            <a:r>
              <a:rPr lang="nb-NO" dirty="0"/>
              <a:t> </a:t>
            </a:r>
            <a:r>
              <a:rPr lang="nb-NO" dirty="0" err="1"/>
              <a:t>solution</a:t>
            </a:r>
            <a:r>
              <a:rPr lang="nb-NO" dirty="0"/>
              <a:t> is more </a:t>
            </a:r>
            <a:r>
              <a:rPr lang="nb-NO" dirty="0" err="1"/>
              <a:t>sustainable</a:t>
            </a:r>
            <a:r>
              <a:rPr lang="nb-NO" dirty="0"/>
              <a:t> </a:t>
            </a:r>
            <a:r>
              <a:rPr lang="nb-NO" dirty="0" err="1"/>
              <a:t>either</a:t>
            </a:r>
            <a:r>
              <a:rPr lang="nb-NO" dirty="0"/>
              <a:t> in lines </a:t>
            </a:r>
            <a:r>
              <a:rPr lang="nb-NO" dirty="0" err="1"/>
              <a:t>of</a:t>
            </a:r>
            <a:r>
              <a:rPr lang="nb-NO" dirty="0"/>
              <a:t> </a:t>
            </a:r>
            <a:r>
              <a:rPr lang="nb-NO" dirty="0" err="1"/>
              <a:t>code</a:t>
            </a:r>
            <a:r>
              <a:rPr lang="nb-NO" dirty="0"/>
              <a:t>, </a:t>
            </a:r>
            <a:r>
              <a:rPr lang="nb-NO" dirty="0" err="1"/>
              <a:t>compute</a:t>
            </a:r>
            <a:r>
              <a:rPr lang="nb-NO" dirty="0"/>
              <a:t> time, </a:t>
            </a:r>
            <a:r>
              <a:rPr lang="nb-NO" dirty="0" err="1"/>
              <a:t>electricity</a:t>
            </a:r>
            <a:r>
              <a:rPr lang="nb-NO" dirty="0"/>
              <a:t> </a:t>
            </a:r>
            <a:r>
              <a:rPr lang="nb-NO" dirty="0" err="1"/>
              <a:t>usage</a:t>
            </a:r>
            <a:r>
              <a:rPr lang="nb-NO" dirty="0"/>
              <a:t>, </a:t>
            </a:r>
            <a:r>
              <a:rPr lang="nb-NO" dirty="0" err="1"/>
              <a:t>removal</a:t>
            </a:r>
            <a:r>
              <a:rPr lang="nb-NO" dirty="0"/>
              <a:t> </a:t>
            </a:r>
            <a:r>
              <a:rPr lang="nb-NO" dirty="0" err="1"/>
              <a:t>of</a:t>
            </a:r>
            <a:r>
              <a:rPr lang="nb-NO" dirty="0"/>
              <a:t> CO2…</a:t>
            </a:r>
            <a:r>
              <a:rPr lang="nb-NO" dirty="0" err="1"/>
              <a:t>etc</a:t>
            </a:r>
            <a:r>
              <a:rPr lang="nb-NO" dirty="0"/>
              <a:t> </a:t>
            </a:r>
            <a:r>
              <a:rPr lang="nb-NO" dirty="0" err="1"/>
              <a:t>than</a:t>
            </a:r>
            <a:r>
              <a:rPr lang="nb-NO" dirty="0"/>
              <a:t> </a:t>
            </a:r>
            <a:r>
              <a:rPr lang="nb-NO" dirty="0" err="1"/>
              <a:t>how</a:t>
            </a:r>
            <a:r>
              <a:rPr lang="nb-NO" dirty="0"/>
              <a:t> it </a:t>
            </a:r>
            <a:r>
              <a:rPr lang="nb-NO" dirty="0" err="1"/>
              <a:t>works</a:t>
            </a:r>
            <a:r>
              <a:rPr lang="nb-NO" dirty="0"/>
              <a:t> </a:t>
            </a:r>
            <a:r>
              <a:rPr lang="nb-NO" dirty="0" err="1"/>
              <a:t>today</a:t>
            </a:r>
            <a:r>
              <a:rPr lang="nb-NO" dirty="0"/>
              <a:t>.  This is </a:t>
            </a:r>
            <a:r>
              <a:rPr lang="nb-NO" dirty="0" err="1"/>
              <a:t>fundamentally</a:t>
            </a:r>
            <a:r>
              <a:rPr lang="nb-NO" dirty="0"/>
              <a:t> the </a:t>
            </a:r>
            <a:r>
              <a:rPr lang="nb-NO" dirty="0" err="1"/>
              <a:t>challenge</a:t>
            </a:r>
            <a:r>
              <a:rPr lang="nb-NO" dirty="0"/>
              <a:t> </a:t>
            </a:r>
            <a:r>
              <a:rPr lang="nb-NO" dirty="0" err="1"/>
              <a:t>we</a:t>
            </a:r>
            <a:r>
              <a:rPr lang="nb-NO" dirty="0"/>
              <a:t> </a:t>
            </a:r>
            <a:r>
              <a:rPr lang="nb-NO" dirty="0" err="1"/>
              <a:t>are</a:t>
            </a:r>
            <a:r>
              <a:rPr lang="nb-NO" dirty="0"/>
              <a:t> giving </a:t>
            </a:r>
            <a:r>
              <a:rPr lang="nb-NO" dirty="0" err="1"/>
              <a:t>you</a:t>
            </a:r>
            <a:r>
              <a:rPr lang="nb-NO" dirty="0"/>
              <a:t>.</a:t>
            </a:r>
          </a:p>
        </p:txBody>
      </p:sp>
      <p:sp>
        <p:nvSpPr>
          <p:cNvPr id="4" name="Slide Number Placeholder 3"/>
          <p:cNvSpPr>
            <a:spLocks noGrp="1"/>
          </p:cNvSpPr>
          <p:nvPr>
            <p:ph type="sldNum" sz="quarter" idx="5"/>
          </p:nvPr>
        </p:nvSpPr>
        <p:spPr/>
        <p:txBody>
          <a:bodyPr/>
          <a:lstStyle/>
          <a:p>
            <a:fld id="{F0DAF007-5803-A54C-A632-B66C1638481C}" type="slidenum">
              <a:rPr lang="en-NL" smtClean="0"/>
              <a:t>8</a:t>
            </a:fld>
            <a:endParaRPr lang="en-NL"/>
          </a:p>
        </p:txBody>
      </p:sp>
    </p:spTree>
    <p:extLst>
      <p:ext uri="{BB962C8B-B14F-4D97-AF65-F5344CB8AC3E}">
        <p14:creationId xmlns:p14="http://schemas.microsoft.com/office/powerpoint/2010/main" val="2956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9</a:t>
            </a:fld>
            <a:endParaRPr lang="en-NL"/>
          </a:p>
        </p:txBody>
      </p:sp>
    </p:spTree>
    <p:extLst>
      <p:ext uri="{BB962C8B-B14F-4D97-AF65-F5344CB8AC3E}">
        <p14:creationId xmlns:p14="http://schemas.microsoft.com/office/powerpoint/2010/main" val="363474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10</a:t>
            </a:fld>
            <a:endParaRPr lang="en-NL"/>
          </a:p>
        </p:txBody>
      </p:sp>
    </p:spTree>
    <p:extLst>
      <p:ext uri="{BB962C8B-B14F-4D97-AF65-F5344CB8AC3E}">
        <p14:creationId xmlns:p14="http://schemas.microsoft.com/office/powerpoint/2010/main" val="324188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DD-4A42-7DA2-F79D-55A5B95188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8FA70BDB-8DF0-080E-F5DF-FAC0C869F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C8F5F41B-14BF-C715-7A8A-D70F66F66ECB}"/>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951F4199-6D22-DBF7-5531-A5BA1B3299E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91AF18E-091A-ABBA-17A9-FF4440A3940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94873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ABD9-E4A4-A6BF-FCE0-2B7A9287420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9EC9489-9010-5B85-1D7F-B6C82EA7E7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0A81B3-450A-6483-CE58-AD21F3E2E80E}"/>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2C4B46D3-FB40-B297-D831-DD9C36E2B93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330BAAF-8153-1691-A3D5-1883784A19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7008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6AAD-52ED-F83A-6962-316DA99CE5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6427F76-F891-8F99-B9A8-78E4CC4E63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10E903A-E20D-9EFE-968D-AE3C91A4F546}"/>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5C143D59-889F-1A10-D59B-68B8040C9A3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A32002A-D1B4-6656-4F8E-CC7CD55C3B41}"/>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285528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1933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85353" y="136525"/>
            <a:ext cx="11467071" cy="5445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85353" y="849441"/>
            <a:ext cx="11467071" cy="5773179"/>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chemeClr val="dk1"/>
              </a:buClr>
              <a:buSzPts val="2100"/>
              <a:buChar char="•"/>
              <a:defRPr>
                <a:latin typeface="Century Gothic"/>
                <a:ea typeface="Century Gothic"/>
                <a:cs typeface="Century Gothic"/>
                <a:sym typeface="Century Gothic"/>
              </a:defRPr>
            </a:lvl1pPr>
            <a:lvl2pPr marL="1219170" lvl="1" indent="-457189" algn="l">
              <a:lnSpc>
                <a:spcPct val="90000"/>
              </a:lnSpc>
              <a:spcBef>
                <a:spcPts val="533"/>
              </a:spcBef>
              <a:spcAft>
                <a:spcPts val="0"/>
              </a:spcAft>
              <a:buClr>
                <a:schemeClr val="dk1"/>
              </a:buClr>
              <a:buSzPts val="1800"/>
              <a:buChar char="•"/>
              <a:defRPr>
                <a:latin typeface="Century Gothic"/>
                <a:ea typeface="Century Gothic"/>
                <a:cs typeface="Century Gothic"/>
                <a:sym typeface="Century Gothic"/>
              </a:defRPr>
            </a:lvl2pPr>
            <a:lvl3pPr marL="1828754" lvl="2" indent="-431789" algn="l">
              <a:lnSpc>
                <a:spcPct val="90000"/>
              </a:lnSpc>
              <a:spcBef>
                <a:spcPts val="533"/>
              </a:spcBef>
              <a:spcAft>
                <a:spcPts val="0"/>
              </a:spcAft>
              <a:buClr>
                <a:schemeClr val="dk1"/>
              </a:buClr>
              <a:buSzPts val="1500"/>
              <a:buChar char="•"/>
              <a:defRPr>
                <a:latin typeface="Century Gothic"/>
                <a:ea typeface="Century Gothic"/>
                <a:cs typeface="Century Gothic"/>
                <a:sym typeface="Century Gothic"/>
              </a:defRPr>
            </a:lvl3pPr>
            <a:lvl4pPr marL="2438339" lvl="3"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4pPr>
            <a:lvl5pPr marL="3047924" lvl="4"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5394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FBE2-9B31-4ED0-C6FE-27896F62DC07}"/>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F510BB8-95B2-3F66-EDD6-A47B704C29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9D1100-4134-CED9-091A-B83372EB9C8D}"/>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BBFF0117-7129-D53D-0CAC-86CE2AEB05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A5B2B0D-0345-79FB-A8E3-4A95E2EB741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69885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953D-EA3C-9D75-970A-1F818812B6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F0EE361-0757-C584-1603-439AC0F80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3BD2EB-DC4E-949E-09ED-8A1B0B98A6C8}"/>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352C1FFF-0940-7CF1-BA84-66A1FFD0CF2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E41621-E684-2611-996D-2FE4CDB334B0}"/>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427005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F96D-319C-10C8-A7D4-2F66B90DF5F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1C78717-29F9-1FB8-231B-58F1634EC4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C28685E-5BF2-9F01-1779-55866D48B8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C4D081B-9287-FD50-9B58-10E8654BE97E}"/>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6" name="Footer Placeholder 5">
            <a:extLst>
              <a:ext uri="{FF2B5EF4-FFF2-40B4-BE49-F238E27FC236}">
                <a16:creationId xmlns:a16="http://schemas.microsoft.com/office/drawing/2014/main" id="{5C39CBEE-94BB-C102-A686-FB91769643A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90972F0-FE4C-6393-BD25-F23F360AF0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24155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ADFB-9B91-6970-ABBF-11F796150A9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565C8CD-323A-D940-5051-462F7301B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48313A-9D83-EAF2-8411-3E42F430A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F25907AB-B102-8598-87DE-D99146E24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230EA8-2339-E314-3823-E6956609CD6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52072E7-3B55-11DA-8F76-299AC8B8B26D}"/>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8" name="Footer Placeholder 7">
            <a:extLst>
              <a:ext uri="{FF2B5EF4-FFF2-40B4-BE49-F238E27FC236}">
                <a16:creationId xmlns:a16="http://schemas.microsoft.com/office/drawing/2014/main" id="{214469A2-BE1B-C73D-23F2-600DF5EA2FAE}"/>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B7B7D645-915F-44EE-73F5-348CAAC17A16}"/>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5201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D95D-F878-AA36-4F1E-41678466A24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329CC9E6-8708-0745-6BFA-6CF8609C2916}"/>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4" name="Footer Placeholder 3">
            <a:extLst>
              <a:ext uri="{FF2B5EF4-FFF2-40B4-BE49-F238E27FC236}">
                <a16:creationId xmlns:a16="http://schemas.microsoft.com/office/drawing/2014/main" id="{12BCD18A-2B25-F4D3-5400-C87EA28538F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3C501CAA-3447-3CDC-2D6E-CFC4E263DAD3}"/>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200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1CF0B-0C71-A2D0-0E11-B7DAD649F8BF}"/>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3" name="Footer Placeholder 2">
            <a:extLst>
              <a:ext uri="{FF2B5EF4-FFF2-40B4-BE49-F238E27FC236}">
                <a16:creationId xmlns:a16="http://schemas.microsoft.com/office/drawing/2014/main" id="{B9E4CA54-DFBA-8C60-9814-F3914F159C5A}"/>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1463EA09-7ECC-3559-4AF1-AE28BDAC68E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68016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45CD-75F0-4F16-835C-E250DC967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7FC0506-708D-366F-85DC-6193EC54C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D0E1482-495E-8810-6CEF-1C26F9BFC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442170-5C63-BE96-938A-1ADB6A2CEF43}"/>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6" name="Footer Placeholder 5">
            <a:extLst>
              <a:ext uri="{FF2B5EF4-FFF2-40B4-BE49-F238E27FC236}">
                <a16:creationId xmlns:a16="http://schemas.microsoft.com/office/drawing/2014/main" id="{17F3DF78-4923-C8D8-71E1-06743B62BCA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68F351F-2DBE-DAE0-7433-AD4BC77FA5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40613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C632-59CE-A941-9D68-FE7213C498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ED5801E4-C192-5868-11D1-C0BDF567D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4B2924F-CDFA-F417-B71D-22F5642E8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9DB8A5-06B3-8EBA-8A39-B21BFB0DCD0F}"/>
              </a:ext>
            </a:extLst>
          </p:cNvPr>
          <p:cNvSpPr>
            <a:spLocks noGrp="1"/>
          </p:cNvSpPr>
          <p:nvPr>
            <p:ph type="dt" sz="half" idx="10"/>
          </p:nvPr>
        </p:nvSpPr>
        <p:spPr/>
        <p:txBody>
          <a:bodyPr/>
          <a:lstStyle/>
          <a:p>
            <a:fld id="{CB00EB39-F645-0B4A-BE2C-8579F4A417FC}" type="datetimeFigureOut">
              <a:rPr lang="en-NL" smtClean="0"/>
              <a:t>05/10/2024</a:t>
            </a:fld>
            <a:endParaRPr lang="en-NL"/>
          </a:p>
        </p:txBody>
      </p:sp>
      <p:sp>
        <p:nvSpPr>
          <p:cNvPr id="6" name="Footer Placeholder 5">
            <a:extLst>
              <a:ext uri="{FF2B5EF4-FFF2-40B4-BE49-F238E27FC236}">
                <a16:creationId xmlns:a16="http://schemas.microsoft.com/office/drawing/2014/main" id="{FE83E554-A063-DDAD-3D66-A0D173B4715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9B4BDEE-D09B-EB29-AE80-112B8E1158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80630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424DF-0D6D-582C-68AA-C36373144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68A8DE73-1D9B-18F5-FD94-7E7E39C0E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64DA46F-B5DC-E7D8-A0A1-C339D285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0EB39-F645-0B4A-BE2C-8579F4A417FC}" type="datetimeFigureOut">
              <a:rPr lang="en-NL" smtClean="0"/>
              <a:t>05/10/2024</a:t>
            </a:fld>
            <a:endParaRPr lang="en-NL"/>
          </a:p>
        </p:txBody>
      </p:sp>
      <p:sp>
        <p:nvSpPr>
          <p:cNvPr id="5" name="Footer Placeholder 4">
            <a:extLst>
              <a:ext uri="{FF2B5EF4-FFF2-40B4-BE49-F238E27FC236}">
                <a16:creationId xmlns:a16="http://schemas.microsoft.com/office/drawing/2014/main" id="{4531CABE-52E0-4F65-45B9-FF487F1C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25375CEB-7105-C65F-3945-7D86243C2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CC272-FF3B-ED43-B651-5E6A36AF765F}" type="slidenum">
              <a:rPr lang="en-NL" smtClean="0"/>
              <a:t>‹#›</a:t>
            </a:fld>
            <a:endParaRPr lang="en-NL"/>
          </a:p>
        </p:txBody>
      </p:sp>
    </p:spTree>
    <p:extLst>
      <p:ext uri="{BB962C8B-B14F-4D97-AF65-F5344CB8AC3E}">
        <p14:creationId xmlns:p14="http://schemas.microsoft.com/office/powerpoint/2010/main" val="131684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hyperlink" Target="https://mondaic.com/docs/0.12.13/examples/tutorials/advanced_interface/marmousi/tutorial" TargetMode="External"/><Relationship Id="rId3" Type="http://schemas.openxmlformats.org/officeDocument/2006/relationships/image" Target="../media/image3.jpg"/><Relationship Id="rId7" Type="http://schemas.openxmlformats.org/officeDocument/2006/relationships/hyperlink" Target="https://github.com/NVIDIA/modulus-sym/tree/main/examples/reservoir_simulation/Norne" TargetMode="External"/><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cs.nvidia.com/nemo-framework/user-guide/latest/playbooks/llama2peft.html" TargetMode="External"/><Relationship Id="rId11" Type="http://schemas.openxmlformats.org/officeDocument/2006/relationships/hyperlink" Target="https://softwareunderground.org/stack" TargetMode="External"/><Relationship Id="rId5" Type="http://schemas.openxmlformats.org/officeDocument/2006/relationships/hyperlink" Target="https://drive.google.com/drive/folders/1zw9-kiMypuyj09aWBXQKKtik3wIQsCRK?usp=sharing" TargetMode="External"/><Relationship Id="rId10" Type="http://schemas.openxmlformats.org/officeDocument/2006/relationships/hyperlink" Target="https://co2datashare.org/dataset/smeaheia-dataset" TargetMode="External"/><Relationship Id="rId4" Type="http://schemas.openxmlformats.org/officeDocument/2006/relationships/hyperlink" Target="https://github.com/NVIDIA/modulus-sym/tree/main/examples/reservoir_simulation" TargetMode="External"/><Relationship Id="rId9" Type="http://schemas.openxmlformats.org/officeDocument/2006/relationships/hyperlink" Target="https://www.christianhaller.me/blog/projectblog/2021-02-01-Volve_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www.ted.com/talks/sasha_luccioni_ai_is_dangerous_but_not_for_the_reasons_you_thin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ster of a company&#10;&#10;Description automatically generated with medium confidence">
            <a:extLst>
              <a:ext uri="{FF2B5EF4-FFF2-40B4-BE49-F238E27FC236}">
                <a16:creationId xmlns:a16="http://schemas.microsoft.com/office/drawing/2014/main" id="{5C30E2C2-315C-1167-F5CE-A88B7F7CBD0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8901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4800" dirty="0"/>
              <a:t>Awards!</a:t>
            </a:r>
            <a:endParaRPr lang="en-NL" sz="4800" dirty="0"/>
          </a:p>
        </p:txBody>
      </p:sp>
      <p:sp>
        <p:nvSpPr>
          <p:cNvPr id="3" name="Google Shape;140;p29">
            <a:extLst>
              <a:ext uri="{FF2B5EF4-FFF2-40B4-BE49-F238E27FC236}">
                <a16:creationId xmlns:a16="http://schemas.microsoft.com/office/drawing/2014/main" id="{28B62BD0-ECF6-3973-8148-F8F0DDA7ABD8}"/>
              </a:ext>
            </a:extLst>
          </p:cNvPr>
          <p:cNvSpPr txBox="1">
            <a:spLocks noGrp="1"/>
          </p:cNvSpPr>
          <p:nvPr/>
        </p:nvSpPr>
        <p:spPr>
          <a:xfrm>
            <a:off x="2962314" y="1649413"/>
            <a:ext cx="7247238" cy="4085296"/>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sz="2800" dirty="0"/>
              <a:t>There are two awards up for grabs.  </a:t>
            </a: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1500"/>
              <a:buNone/>
            </a:pPr>
            <a:r>
              <a:rPr lang="de" sz="1800" dirty="0"/>
              <a:t>These two teams will have their </a:t>
            </a:r>
            <a:r>
              <a:rPr lang="de" sz="1800" b="1" dirty="0"/>
              <a:t>final presentations </a:t>
            </a:r>
            <a:r>
              <a:rPr lang="de" sz="1800" dirty="0"/>
              <a:t>in the Energy Transition Theatre during the annual meeting!</a:t>
            </a:r>
            <a:endParaRPr sz="2800" dirty="0"/>
          </a:p>
          <a:p>
            <a:pPr marL="0" lvl="0" indent="0" algn="ctr" rtl="0">
              <a:lnSpc>
                <a:spcPct val="90000"/>
              </a:lnSpc>
              <a:spcBef>
                <a:spcPts val="800"/>
              </a:spcBef>
              <a:spcAft>
                <a:spcPts val="0"/>
              </a:spcAft>
              <a:buClr>
                <a:schemeClr val="dk1"/>
              </a:buClr>
              <a:buSzPts val="1500"/>
              <a:buNone/>
            </a:pPr>
            <a:endParaRPr lang="de" sz="1800" dirty="0"/>
          </a:p>
          <a:p>
            <a:pPr marL="0" lvl="0" indent="0" rtl="0">
              <a:lnSpc>
                <a:spcPct val="90000"/>
              </a:lnSpc>
              <a:spcBef>
                <a:spcPts val="800"/>
              </a:spcBef>
              <a:spcAft>
                <a:spcPts val="0"/>
              </a:spcAft>
              <a:buClr>
                <a:schemeClr val="dk1"/>
              </a:buClr>
              <a:buSzPts val="1500"/>
              <a:buNone/>
            </a:pPr>
            <a:r>
              <a:rPr lang="de" sz="1800" dirty="0"/>
              <a:t>	</a:t>
            </a:r>
            <a:endParaRPr sz="2800" b="1" u="sng" dirty="0"/>
          </a:p>
          <a:p>
            <a:pPr marL="0" lvl="0" indent="0" algn="ctr" rtl="0">
              <a:lnSpc>
                <a:spcPct val="90000"/>
              </a:lnSpc>
              <a:spcBef>
                <a:spcPts val="800"/>
              </a:spcBef>
              <a:spcAft>
                <a:spcPts val="0"/>
              </a:spcAft>
              <a:buClr>
                <a:schemeClr val="dk1"/>
              </a:buClr>
              <a:buSzPts val="1800"/>
              <a:buNone/>
            </a:pPr>
            <a:endParaRPr sz="2400" dirty="0"/>
          </a:p>
        </p:txBody>
      </p:sp>
      <p:sp>
        <p:nvSpPr>
          <p:cNvPr id="4" name="TextBox 3">
            <a:extLst>
              <a:ext uri="{FF2B5EF4-FFF2-40B4-BE49-F238E27FC236}">
                <a16:creationId xmlns:a16="http://schemas.microsoft.com/office/drawing/2014/main" id="{44A905F2-BB54-8DDB-B987-97E6FC3CCD68}"/>
              </a:ext>
            </a:extLst>
          </p:cNvPr>
          <p:cNvSpPr txBox="1"/>
          <p:nvPr/>
        </p:nvSpPr>
        <p:spPr>
          <a:xfrm>
            <a:off x="2833816" y="2599569"/>
            <a:ext cx="3377514" cy="1384995"/>
          </a:xfrm>
          <a:prstGeom prst="rect">
            <a:avLst/>
          </a:prstGeom>
          <a:solidFill>
            <a:srgbClr val="81C4ED"/>
          </a:solidFill>
        </p:spPr>
        <p:txBody>
          <a:bodyPr wrap="square" rtlCol="0">
            <a:spAutoFit/>
          </a:bodyPr>
          <a:lstStyle/>
          <a:p>
            <a:pPr algn="ctr"/>
            <a:r>
              <a:rPr lang="en-US" sz="2800" dirty="0"/>
              <a:t>Best in Show – chosen by a panel of judges</a:t>
            </a:r>
            <a:endParaRPr lang="nb-NO" sz="2800" dirty="0"/>
          </a:p>
        </p:txBody>
      </p:sp>
      <p:sp>
        <p:nvSpPr>
          <p:cNvPr id="5" name="TextBox 4">
            <a:extLst>
              <a:ext uri="{FF2B5EF4-FFF2-40B4-BE49-F238E27FC236}">
                <a16:creationId xmlns:a16="http://schemas.microsoft.com/office/drawing/2014/main" id="{4381793F-301F-0A3D-3A6E-252A575F6763}"/>
              </a:ext>
            </a:extLst>
          </p:cNvPr>
          <p:cNvSpPr txBox="1"/>
          <p:nvPr/>
        </p:nvSpPr>
        <p:spPr>
          <a:xfrm>
            <a:off x="6585933" y="2815014"/>
            <a:ext cx="3377514" cy="954107"/>
          </a:xfrm>
          <a:prstGeom prst="rect">
            <a:avLst/>
          </a:prstGeom>
          <a:solidFill>
            <a:srgbClr val="81C4ED"/>
          </a:solidFill>
        </p:spPr>
        <p:txBody>
          <a:bodyPr wrap="square" rtlCol="0">
            <a:spAutoFit/>
          </a:bodyPr>
          <a:lstStyle/>
          <a:p>
            <a:pPr algn="ctr"/>
            <a:r>
              <a:rPr lang="en-US" sz="2800" dirty="0"/>
              <a:t>Audience Choice – Chosen by you!</a:t>
            </a:r>
            <a:endParaRPr lang="nb-NO" sz="2800" dirty="0"/>
          </a:p>
        </p:txBody>
      </p:sp>
      <p:pic>
        <p:nvPicPr>
          <p:cNvPr id="8" name="Graphic 7" descr="A trophy cup">
            <a:extLst>
              <a:ext uri="{FF2B5EF4-FFF2-40B4-BE49-F238E27FC236}">
                <a16:creationId xmlns:a16="http://schemas.microsoft.com/office/drawing/2014/main" id="{6DE58279-1D4C-E80B-E4FE-FF4EF6BC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386" y="1123291"/>
            <a:ext cx="2257856" cy="2257856"/>
          </a:xfrm>
          <a:prstGeom prst="rect">
            <a:avLst/>
          </a:prstGeom>
        </p:spPr>
      </p:pic>
      <p:pic>
        <p:nvPicPr>
          <p:cNvPr id="10" name="Graphic 9" descr="Award ribbon">
            <a:extLst>
              <a:ext uri="{FF2B5EF4-FFF2-40B4-BE49-F238E27FC236}">
                <a16:creationId xmlns:a16="http://schemas.microsoft.com/office/drawing/2014/main" id="{3809864B-B4DB-DDC3-8DA6-DD1EC7D3A3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9923" y="2599569"/>
            <a:ext cx="2156254" cy="2156254"/>
          </a:xfrm>
          <a:prstGeom prst="rect">
            <a:avLst/>
          </a:prstGeom>
        </p:spPr>
      </p:pic>
    </p:spTree>
    <p:extLst>
      <p:ext uri="{BB962C8B-B14F-4D97-AF65-F5344CB8AC3E}">
        <p14:creationId xmlns:p14="http://schemas.microsoft.com/office/powerpoint/2010/main" val="1672496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382B7FC9-97D8-51F7-D6D5-485B175C9399}"/>
              </a:ext>
            </a:extLst>
          </p:cNvPr>
          <p:cNvPicPr>
            <a:picLocks noChangeAspect="1"/>
          </p:cNvPicPr>
          <p:nvPr/>
        </p:nvPicPr>
        <p:blipFill>
          <a:blip r:embed="rId3"/>
          <a:stretch>
            <a:fillRect/>
          </a:stretch>
        </p:blipFill>
        <p:spPr>
          <a:xfrm>
            <a:off x="0" y="0"/>
            <a:ext cx="12192000" cy="6858000"/>
          </a:xfrm>
          <a:prstGeom prst="rect">
            <a:avLst/>
          </a:prstGeom>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5459080" y="287865"/>
            <a:ext cx="6099347" cy="544512"/>
          </a:xfrm>
          <a:prstGeom prst="rect">
            <a:avLst/>
          </a:prstGeom>
          <a:noFill/>
          <a:ln>
            <a:noFill/>
          </a:ln>
        </p:spPr>
        <p:txBody>
          <a:bodyPr spcFirstLastPara="1" wrap="square" lIns="91433" tIns="45700" rIns="91433"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SzPct val="100000"/>
            </a:pPr>
            <a:r>
              <a:rPr lang="de" sz="4400" dirty="0"/>
              <a:t>Prize!</a:t>
            </a:r>
            <a:endParaRPr sz="4400" dirty="0"/>
          </a:p>
        </p:txBody>
      </p:sp>
      <p:pic>
        <p:nvPicPr>
          <p:cNvPr id="3" name="Google Shape;106;p25" descr="Logos &amp; Brand Guidelines | NVIDIA">
            <a:extLst>
              <a:ext uri="{FF2B5EF4-FFF2-40B4-BE49-F238E27FC236}">
                <a16:creationId xmlns:a16="http://schemas.microsoft.com/office/drawing/2014/main" id="{31C9D7A0-25F3-D26F-E168-987B5B906F42}"/>
              </a:ext>
            </a:extLst>
          </p:cNvPr>
          <p:cNvPicPr preferRelativeResize="0"/>
          <p:nvPr/>
        </p:nvPicPr>
        <p:blipFill rotWithShape="1">
          <a:blip r:embed="rId4">
            <a:alphaModFix/>
          </a:blip>
          <a:srcRect/>
          <a:stretch/>
        </p:blipFill>
        <p:spPr>
          <a:xfrm>
            <a:off x="9148973" y="-23474"/>
            <a:ext cx="3043028" cy="1711703"/>
          </a:xfrm>
          <a:prstGeom prst="rect">
            <a:avLst/>
          </a:prstGeom>
          <a:noFill/>
          <a:ln>
            <a:noFill/>
          </a:ln>
        </p:spPr>
      </p:pic>
    </p:spTree>
    <p:extLst>
      <p:ext uri="{BB962C8B-B14F-4D97-AF65-F5344CB8AC3E}">
        <p14:creationId xmlns:p14="http://schemas.microsoft.com/office/powerpoint/2010/main" val="1038524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A9AD0A64-BC46-C14F-5210-C2D37EC5AAEE}"/>
              </a:ext>
            </a:extLst>
          </p:cNvPr>
          <p:cNvPicPr>
            <a:picLocks noChangeAspect="1"/>
          </p:cNvPicPr>
          <p:nvPr/>
        </p:nvPicPr>
        <p:blipFill>
          <a:blip r:embed="rId3"/>
          <a:stretch>
            <a:fillRect/>
          </a:stretch>
        </p:blipFill>
        <p:spPr>
          <a:xfrm>
            <a:off x="0" y="0"/>
            <a:ext cx="12192000" cy="6858000"/>
          </a:xfrm>
          <a:prstGeom prst="rect">
            <a:avLst/>
          </a:prstGeom>
        </p:spPr>
      </p:pic>
      <p:sp>
        <p:nvSpPr>
          <p:cNvPr id="68" name="Google Shape;68;p15"/>
          <p:cNvSpPr txBox="1">
            <a:spLocks noGrp="1"/>
          </p:cNvSpPr>
          <p:nvPr>
            <p:ph type="title"/>
          </p:nvPr>
        </p:nvSpPr>
        <p:spPr>
          <a:xfrm>
            <a:off x="1970421" y="345293"/>
            <a:ext cx="9721200" cy="763600"/>
          </a:xfrm>
          <a:prstGeom prst="rect">
            <a:avLst/>
          </a:prstGeom>
        </p:spPr>
        <p:txBody>
          <a:bodyPr spcFirstLastPara="1" vert="horz" wrap="square" lIns="121900" tIns="121900" rIns="121900" bIns="121900" rtlCol="0" anchor="t" anchorCtr="0">
            <a:normAutofit fontScale="90000"/>
          </a:bodyPr>
          <a:lstStyle/>
          <a:p>
            <a:pPr algn="ctr">
              <a:buClr>
                <a:schemeClr val="dk1"/>
              </a:buClr>
              <a:buSzPct val="39285"/>
            </a:pPr>
            <a:r>
              <a:rPr lang="en" dirty="0">
                <a:latin typeface="Century Gothic"/>
                <a:ea typeface="Century Gothic"/>
                <a:cs typeface="Century Gothic"/>
                <a:sym typeface="Century Gothic"/>
              </a:rPr>
              <a:t>Github expectations</a:t>
            </a:r>
            <a:endParaRPr dirty="0"/>
          </a:p>
        </p:txBody>
      </p:sp>
      <p:sp>
        <p:nvSpPr>
          <p:cNvPr id="4" name="Text Placeholder 3">
            <a:extLst>
              <a:ext uri="{FF2B5EF4-FFF2-40B4-BE49-F238E27FC236}">
                <a16:creationId xmlns:a16="http://schemas.microsoft.com/office/drawing/2014/main" id="{A2D3BCE2-51D2-07E8-D760-10D9EFD62AB1}"/>
              </a:ext>
            </a:extLst>
          </p:cNvPr>
          <p:cNvSpPr>
            <a:spLocks noGrp="1"/>
          </p:cNvSpPr>
          <p:nvPr>
            <p:ph type="body" idx="1"/>
          </p:nvPr>
        </p:nvSpPr>
        <p:spPr>
          <a:xfrm>
            <a:off x="1816032" y="1487206"/>
            <a:ext cx="10029979" cy="4555200"/>
          </a:xfrm>
        </p:spPr>
        <p:txBody>
          <a:bodyPr/>
          <a:lstStyle/>
          <a:p>
            <a:r>
              <a:rPr lang="en-US" dirty="0"/>
              <a:t>All teams are expected to upload their code and presentations to a </a:t>
            </a:r>
            <a:r>
              <a:rPr lang="en-US" dirty="0" err="1"/>
              <a:t>Github</a:t>
            </a:r>
            <a:r>
              <a:rPr lang="en-US" dirty="0"/>
              <a:t> Repo within the EAGE-Annual-Hackathon team.</a:t>
            </a:r>
          </a:p>
          <a:p>
            <a:r>
              <a:rPr lang="en-US" dirty="0"/>
              <a:t>You will find these slides, instructions, agenda in the EAGE-2024-Hackathon-Instructions Repo.</a:t>
            </a:r>
          </a:p>
          <a:p>
            <a:r>
              <a:rPr lang="en-US" dirty="0"/>
              <a:t>A list of resources with links is in the Discussion Boards.</a:t>
            </a:r>
          </a:p>
          <a:p>
            <a:endParaRPr lang="en-US" dirty="0"/>
          </a:p>
          <a:p>
            <a:r>
              <a:rPr lang="en-US" dirty="0"/>
              <a:t>If you need any help working with </a:t>
            </a:r>
            <a:r>
              <a:rPr lang="en-US" dirty="0" err="1"/>
              <a:t>Github</a:t>
            </a:r>
            <a:r>
              <a:rPr lang="en-US" dirty="0"/>
              <a:t> – just ask a facilitator!</a:t>
            </a:r>
            <a:endParaRPr lang="nb-NO" dirty="0"/>
          </a:p>
        </p:txBody>
      </p:sp>
    </p:spTree>
    <p:extLst>
      <p:ext uri="{BB962C8B-B14F-4D97-AF65-F5344CB8AC3E}">
        <p14:creationId xmlns:p14="http://schemas.microsoft.com/office/powerpoint/2010/main" val="166556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EBCD0A0A-062A-2851-6CD2-9F179BF9C896}"/>
              </a:ext>
            </a:extLst>
          </p:cNvPr>
          <p:cNvPicPr>
            <a:picLocks noChangeAspect="1"/>
          </p:cNvPicPr>
          <p:nvPr/>
        </p:nvPicPr>
        <p:blipFill>
          <a:blip r:embed="rId3"/>
          <a:stretch>
            <a:fillRect/>
          </a:stretch>
        </p:blipFill>
        <p:spPr>
          <a:xfrm>
            <a:off x="0" y="-342"/>
            <a:ext cx="12192000" cy="6858000"/>
          </a:xfrm>
          <a:prstGeom prst="rect">
            <a:avLst/>
          </a:prstGeom>
        </p:spPr>
      </p:pic>
      <p:sp>
        <p:nvSpPr>
          <p:cNvPr id="251" name="Google Shape;251;p43"/>
          <p:cNvSpPr txBox="1">
            <a:spLocks noGrp="1"/>
          </p:cNvSpPr>
          <p:nvPr>
            <p:ph type="title"/>
          </p:nvPr>
        </p:nvSpPr>
        <p:spPr>
          <a:xfrm>
            <a:off x="1693333" y="412135"/>
            <a:ext cx="11360800" cy="763600"/>
          </a:xfrm>
          <a:prstGeom prst="rect">
            <a:avLst/>
          </a:prstGeom>
        </p:spPr>
        <p:txBody>
          <a:bodyPr spcFirstLastPara="1" vert="horz" wrap="square" lIns="91433" tIns="45700" rIns="91433" bIns="45700" rtlCol="0" anchor="ctr" anchorCtr="0">
            <a:normAutofit/>
          </a:bodyPr>
          <a:lstStyle/>
          <a:p>
            <a:r>
              <a:rPr lang="de" dirty="0"/>
              <a:t>Some General Recommendations</a:t>
            </a:r>
            <a:endParaRPr dirty="0"/>
          </a:p>
        </p:txBody>
      </p:sp>
      <p:sp>
        <p:nvSpPr>
          <p:cNvPr id="252" name="Google Shape;252;p43"/>
          <p:cNvSpPr txBox="1">
            <a:spLocks noGrp="1"/>
          </p:cNvSpPr>
          <p:nvPr>
            <p:ph type="body" idx="1"/>
          </p:nvPr>
        </p:nvSpPr>
        <p:spPr>
          <a:xfrm>
            <a:off x="1693333" y="1355401"/>
            <a:ext cx="11360800" cy="5056000"/>
          </a:xfrm>
          <a:prstGeom prst="rect">
            <a:avLst/>
          </a:prstGeom>
        </p:spPr>
        <p:txBody>
          <a:bodyPr spcFirstLastPara="1" vert="horz" wrap="square" lIns="91433" tIns="45700" rIns="91433" bIns="45700" rtlCol="0" anchor="t" anchorCtr="0">
            <a:normAutofit fontScale="70000" lnSpcReduction="20000"/>
          </a:bodyPr>
          <a:lstStyle/>
          <a:p>
            <a:pPr indent="-442584">
              <a:buSzPct val="116666"/>
              <a:buChar char="-"/>
            </a:pPr>
            <a:r>
              <a:rPr lang="de" dirty="0"/>
              <a:t>Be mindful towards others and yourself.</a:t>
            </a:r>
            <a:endParaRPr dirty="0"/>
          </a:p>
          <a:p>
            <a:pPr indent="-442584">
              <a:spcBef>
                <a:spcPts val="1600"/>
              </a:spcBef>
              <a:buSzPct val="116666"/>
              <a:buChar char="-"/>
            </a:pPr>
            <a:r>
              <a:rPr lang="de" dirty="0"/>
              <a:t>Ask for help</a:t>
            </a:r>
            <a:endParaRPr dirty="0"/>
          </a:p>
          <a:p>
            <a:pPr indent="-442584">
              <a:spcBef>
                <a:spcPts val="1600"/>
              </a:spcBef>
              <a:buSzPct val="116666"/>
              <a:buChar char="-"/>
            </a:pPr>
            <a:r>
              <a:rPr lang="de" dirty="0"/>
              <a:t>Interact with other teams</a:t>
            </a:r>
            <a:endParaRPr dirty="0"/>
          </a:p>
          <a:p>
            <a:pPr indent="-442584">
              <a:spcBef>
                <a:spcPts val="1600"/>
              </a:spcBef>
              <a:buSzPct val="116666"/>
              <a:buChar char="-"/>
            </a:pPr>
            <a:r>
              <a:rPr lang="de" b="1" dirty="0"/>
              <a:t>Try to close the loop early</a:t>
            </a:r>
            <a:r>
              <a:rPr lang="de" dirty="0"/>
              <a:t>. Data&gt;Baseline&gt;Test&gt;Measure&gt;Learn</a:t>
            </a:r>
          </a:p>
          <a:p>
            <a:pPr indent="-442584">
              <a:spcBef>
                <a:spcPts val="1600"/>
              </a:spcBef>
              <a:buSzPct val="116666"/>
              <a:buChar char="-"/>
            </a:pPr>
            <a:r>
              <a:rPr lang="de" b="1" dirty="0"/>
              <a:t>One key item, is better than 100 half-baked things</a:t>
            </a:r>
            <a:endParaRPr b="1" dirty="0"/>
          </a:p>
          <a:p>
            <a:pPr indent="-442584">
              <a:spcBef>
                <a:spcPts val="1600"/>
              </a:spcBef>
              <a:buSzPct val="116666"/>
              <a:buChar char="-"/>
            </a:pPr>
            <a:r>
              <a:rPr lang="de" dirty="0"/>
              <a:t>Focus on things that will get your idea across</a:t>
            </a:r>
            <a:endParaRPr dirty="0"/>
          </a:p>
          <a:p>
            <a:pPr indent="-442584">
              <a:spcBef>
                <a:spcPts val="1600"/>
              </a:spcBef>
              <a:buSzPct val="116666"/>
              <a:buChar char="-"/>
            </a:pPr>
            <a:r>
              <a:rPr lang="de" dirty="0"/>
              <a:t>Keep it simple, s**** (KISS)</a:t>
            </a:r>
            <a:endParaRPr dirty="0"/>
          </a:p>
          <a:p>
            <a:pPr indent="-442584">
              <a:spcBef>
                <a:spcPts val="1600"/>
              </a:spcBef>
              <a:buSzPct val="116666"/>
              <a:buChar char="-"/>
            </a:pPr>
            <a:r>
              <a:rPr lang="de" dirty="0"/>
              <a:t>Get to know your teammates, play into your strengths</a:t>
            </a:r>
            <a:endParaRPr dirty="0"/>
          </a:p>
          <a:p>
            <a:pPr indent="-442584">
              <a:spcBef>
                <a:spcPts val="1600"/>
              </a:spcBef>
              <a:buSzPct val="116666"/>
              <a:buChar char="-"/>
            </a:pPr>
            <a:r>
              <a:rPr lang="de" dirty="0"/>
              <a:t>Maximize learning, over winning. Learning *is* winning.</a:t>
            </a:r>
            <a:endParaRPr dirty="0"/>
          </a:p>
          <a:p>
            <a:pPr indent="-442584">
              <a:spcBef>
                <a:spcPts val="1600"/>
              </a:spcBef>
              <a:buSzPct val="116666"/>
              <a:buChar char="-"/>
            </a:pPr>
            <a:r>
              <a:rPr lang="de" dirty="0"/>
              <a:t>Presentation is key and framing to the theme</a:t>
            </a:r>
            <a:endParaRPr dirty="0"/>
          </a:p>
          <a:p>
            <a:pPr indent="-442584">
              <a:spcBef>
                <a:spcPts val="1600"/>
              </a:spcBef>
              <a:spcAft>
                <a:spcPts val="1600"/>
              </a:spcAft>
              <a:buSzPct val="116666"/>
              <a:buChar char="-"/>
            </a:pPr>
            <a:r>
              <a:rPr lang="de" dirty="0"/>
              <a:t>Dare to go your own way: </a:t>
            </a:r>
            <a:br>
              <a:rPr lang="de" dirty="0"/>
            </a:br>
            <a:r>
              <a:rPr lang="de" dirty="0"/>
              <a:t>Every hackathon, project, team, and individual are unique.</a:t>
            </a:r>
            <a:endParaRPr dirty="0"/>
          </a:p>
        </p:txBody>
      </p:sp>
      <p:sp>
        <p:nvSpPr>
          <p:cNvPr id="253" name="Google Shape;253;p43"/>
          <p:cNvSpPr txBox="1"/>
          <p:nvPr/>
        </p:nvSpPr>
        <p:spPr>
          <a:xfrm>
            <a:off x="5107067" y="6344801"/>
            <a:ext cx="5391600" cy="512857"/>
          </a:xfrm>
          <a:prstGeom prst="rect">
            <a:avLst/>
          </a:prstGeom>
          <a:noFill/>
          <a:ln>
            <a:noFill/>
          </a:ln>
        </p:spPr>
        <p:txBody>
          <a:bodyPr spcFirstLastPara="1" wrap="square" lIns="121900" tIns="121900" rIns="121900" bIns="121900" anchor="t" anchorCtr="0">
            <a:spAutoFit/>
          </a:bodyPr>
          <a:lstStyle/>
          <a:p>
            <a:r>
              <a:rPr lang="de" sz="1733"/>
              <a:t>Source: Accumulated Hackathon Experience</a:t>
            </a:r>
            <a:endParaRPr sz="17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D5F4B1C0-6AC1-0EDF-95E7-113D0A50A29F}"/>
              </a:ext>
            </a:extLst>
          </p:cNvPr>
          <p:cNvPicPr>
            <a:picLocks noChangeAspect="1"/>
          </p:cNvPicPr>
          <p:nvPr/>
        </p:nvPicPr>
        <p:blipFill>
          <a:blip r:embed="rId3"/>
          <a:stretch>
            <a:fillRect/>
          </a:stretch>
        </p:blipFill>
        <p:spPr>
          <a:xfrm>
            <a:off x="0" y="0"/>
            <a:ext cx="12192000" cy="6858000"/>
          </a:xfrm>
          <a:prstGeom prst="rect">
            <a:avLst/>
          </a:prstGeom>
        </p:spPr>
      </p:pic>
      <p:sp>
        <p:nvSpPr>
          <p:cNvPr id="268" name="Google Shape;268;p45"/>
          <p:cNvSpPr txBox="1">
            <a:spLocks noGrp="1"/>
          </p:cNvSpPr>
          <p:nvPr>
            <p:ph type="title"/>
          </p:nvPr>
        </p:nvSpPr>
        <p:spPr>
          <a:xfrm>
            <a:off x="1989439" y="136525"/>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a:t>Some Hackathon Tips</a:t>
            </a:r>
            <a:endParaRPr/>
          </a:p>
        </p:txBody>
      </p:sp>
      <p:sp>
        <p:nvSpPr>
          <p:cNvPr id="269" name="Google Shape;269;p45"/>
          <p:cNvSpPr txBox="1">
            <a:spLocks noGrp="1"/>
          </p:cNvSpPr>
          <p:nvPr>
            <p:ph type="body" idx="1"/>
          </p:nvPr>
        </p:nvSpPr>
        <p:spPr>
          <a:xfrm>
            <a:off x="1989439" y="817562"/>
            <a:ext cx="9662984" cy="5773179"/>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2100"/>
              <a:buNone/>
            </a:pPr>
            <a:r>
              <a:rPr lang="de" dirty="0"/>
              <a:t>Take screenshots as you go along – this will save a lot of time when you come to preparing the final presentation</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A little planning goes a long way – post its to organize your work or making a list can help keep focus. Github Issues is a way to digitally keep track as well.</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By the end of the day today you should at a minimum have settled on a specific case, sketched out a plan, and have started some work.</a:t>
            </a:r>
          </a:p>
          <a:p>
            <a:pPr marL="0" indent="0">
              <a:spcBef>
                <a:spcPts val="1067"/>
              </a:spcBef>
              <a:buClr>
                <a:schemeClr val="dk1"/>
              </a:buClr>
              <a:buSzPts val="2100"/>
              <a:buNone/>
            </a:pPr>
            <a:endParaRPr lang="de" dirty="0"/>
          </a:p>
          <a:p>
            <a:pPr marL="0" indent="0">
              <a:spcBef>
                <a:spcPts val="1067"/>
              </a:spcBef>
              <a:buClr>
                <a:schemeClr val="dk1"/>
              </a:buClr>
              <a:buSzPts val="2100"/>
              <a:buNone/>
            </a:pPr>
            <a:r>
              <a:rPr lang="de" dirty="0"/>
              <a:t>Ensure you are addressing the theme of the hackathon!</a:t>
            </a:r>
            <a:endParaRPr dirty="0"/>
          </a:p>
          <a:p>
            <a:pPr marL="0" indent="0">
              <a:spcBef>
                <a:spcPts val="1067"/>
              </a:spcBef>
              <a:buClr>
                <a:schemeClr val="dk1"/>
              </a:buClr>
              <a:buSzPts val="21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Content Placeholder 6" descr="A white background with a sphere&#10;&#10;Description automatically generated with medium confidence">
            <a:extLst>
              <a:ext uri="{FF2B5EF4-FFF2-40B4-BE49-F238E27FC236}">
                <a16:creationId xmlns:a16="http://schemas.microsoft.com/office/drawing/2014/main" id="{3BFD572C-A6C6-C9DD-27B5-4F4B109E3B12}"/>
              </a:ext>
            </a:extLst>
          </p:cNvPr>
          <p:cNvPicPr>
            <a:picLocks noChangeAspect="1"/>
          </p:cNvPicPr>
          <p:nvPr/>
        </p:nvPicPr>
        <p:blipFill>
          <a:blip r:embed="rId3"/>
          <a:stretch>
            <a:fillRect/>
          </a:stretch>
        </p:blipFill>
        <p:spPr>
          <a:xfrm>
            <a:off x="0" y="0"/>
            <a:ext cx="12192000" cy="6858000"/>
          </a:xfrm>
          <a:prstGeom prst="rect">
            <a:avLst/>
          </a:prstGeom>
          <a:noFill/>
          <a:ln>
            <a:noFill/>
          </a:ln>
        </p:spPr>
      </p:pic>
      <p:pic>
        <p:nvPicPr>
          <p:cNvPr id="4" name="Graphic 3" descr="Organic shapes reminiscent of river rocks">
            <a:extLst>
              <a:ext uri="{FF2B5EF4-FFF2-40B4-BE49-F238E27FC236}">
                <a16:creationId xmlns:a16="http://schemas.microsoft.com/office/drawing/2014/main" id="{F8B94255-4208-25CD-A6B0-FA007FACFC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7161" y="-1517220"/>
            <a:ext cx="6858000" cy="6858000"/>
          </a:xfrm>
          <a:prstGeom prst="rect">
            <a:avLst/>
          </a:prstGeom>
        </p:spPr>
      </p:pic>
      <p:sp>
        <p:nvSpPr>
          <p:cNvPr id="274" name="Google Shape;274;p46"/>
          <p:cNvSpPr txBox="1">
            <a:spLocks noGrp="1"/>
          </p:cNvSpPr>
          <p:nvPr>
            <p:ph type="body" idx="1"/>
          </p:nvPr>
        </p:nvSpPr>
        <p:spPr>
          <a:xfrm>
            <a:off x="2924433" y="2354906"/>
            <a:ext cx="6540844" cy="5773179"/>
          </a:xfrm>
          <a:prstGeom prst="rect">
            <a:avLst/>
          </a:prstGeom>
          <a:noFill/>
          <a:ln>
            <a:noFill/>
          </a:ln>
        </p:spPr>
        <p:txBody>
          <a:bodyPr spcFirstLastPara="1" vert="horz" wrap="square" lIns="91433" tIns="45700" rIns="91433" bIns="45700" rtlCol="0" anchor="t" anchorCtr="0">
            <a:normAutofit/>
          </a:bodyPr>
          <a:lstStyle/>
          <a:p>
            <a:pPr marL="0" indent="0" algn="ctr">
              <a:spcBef>
                <a:spcPts val="0"/>
              </a:spcBef>
              <a:buNone/>
            </a:pPr>
            <a:r>
              <a:rPr lang="de" dirty="0"/>
              <a:t>Reminder: Hackathons aren’t about getting a perfect solution or answer – it is about trying something new, being bold and learning along the way</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Data and Tool Resources</a:t>
            </a:r>
            <a:endParaRPr dirty="0"/>
          </a:p>
        </p:txBody>
      </p:sp>
      <p:sp>
        <p:nvSpPr>
          <p:cNvPr id="2" name="TextBox 1">
            <a:extLst>
              <a:ext uri="{FF2B5EF4-FFF2-40B4-BE49-F238E27FC236}">
                <a16:creationId xmlns:a16="http://schemas.microsoft.com/office/drawing/2014/main" id="{F5294CFD-75CD-3BA5-2F89-561FB1E22FA6}"/>
              </a:ext>
            </a:extLst>
          </p:cNvPr>
          <p:cNvSpPr txBox="1"/>
          <p:nvPr/>
        </p:nvSpPr>
        <p:spPr>
          <a:xfrm>
            <a:off x="2159000" y="901299"/>
            <a:ext cx="9477096" cy="5632311"/>
          </a:xfrm>
          <a:prstGeom prst="rect">
            <a:avLst/>
          </a:prstGeom>
          <a:noFill/>
        </p:spPr>
        <p:txBody>
          <a:bodyPr wrap="square" rtlCol="0">
            <a:spAutoFit/>
          </a:bodyPr>
          <a:lstStyle/>
          <a:p>
            <a:r>
              <a:rPr lang="en-US" dirty="0"/>
              <a:t>You will find a detailed list of data and tool resources in the </a:t>
            </a:r>
            <a:r>
              <a:rPr lang="en-US" dirty="0" err="1"/>
              <a:t>Github</a:t>
            </a:r>
            <a:r>
              <a:rPr lang="en-US" dirty="0"/>
              <a:t> Discussion Boards.</a:t>
            </a:r>
          </a:p>
          <a:p>
            <a:endParaRPr lang="en-US" dirty="0"/>
          </a:p>
          <a:p>
            <a:r>
              <a:rPr lang="en-US" dirty="0"/>
              <a:t>Reservoir Modeling:</a:t>
            </a:r>
          </a:p>
          <a:p>
            <a:pPr marL="285750" indent="-285750">
              <a:buFont typeface="Arial" panose="020B0604020202020204" pitchFamily="34" charset="0"/>
              <a:buChar char="•"/>
            </a:pPr>
            <a:r>
              <a:rPr lang="en-US" dirty="0">
                <a:hlinkClick r:id="rId4"/>
              </a:rPr>
              <a:t>ResSim Simulator</a:t>
            </a:r>
            <a:endParaRPr lang="en-US" dirty="0"/>
          </a:p>
          <a:p>
            <a:pPr marL="285750" indent="-285750">
              <a:buFont typeface="Arial" panose="020B0604020202020204" pitchFamily="34" charset="0"/>
              <a:buChar char="•"/>
            </a:pPr>
            <a:r>
              <a:rPr lang="en-US" dirty="0">
                <a:hlinkClick r:id="rId4"/>
              </a:rPr>
              <a:t>Modulus Physics-ML</a:t>
            </a:r>
            <a:endParaRPr lang="en-US" dirty="0"/>
          </a:p>
          <a:p>
            <a:endParaRPr lang="en-US" dirty="0"/>
          </a:p>
          <a:p>
            <a:r>
              <a:rPr lang="en-US" dirty="0"/>
              <a:t>LLM Fine Tuning:</a:t>
            </a:r>
          </a:p>
          <a:p>
            <a:pPr marL="285750" indent="-285750">
              <a:buFont typeface="Arial" panose="020B0604020202020204" pitchFamily="34" charset="0"/>
              <a:buChar char="•"/>
            </a:pPr>
            <a:r>
              <a:rPr lang="en-US" dirty="0">
                <a:hlinkClick r:id="rId5"/>
              </a:rPr>
              <a:t>Data and processing scripts for EAGE abstracts</a:t>
            </a:r>
            <a:endParaRPr lang="en-US" dirty="0"/>
          </a:p>
          <a:p>
            <a:pPr marL="285750" indent="-285750">
              <a:buFont typeface="Arial" panose="020B0604020202020204" pitchFamily="34" charset="0"/>
              <a:buChar char="•"/>
            </a:pPr>
            <a:r>
              <a:rPr lang="en-US" dirty="0">
                <a:hlinkClick r:id="rId6"/>
              </a:rPr>
              <a:t>Example for </a:t>
            </a:r>
            <a:r>
              <a:rPr lang="en-US" dirty="0" err="1">
                <a:hlinkClick r:id="rId6"/>
              </a:rPr>
              <a:t>LoRA</a:t>
            </a:r>
            <a:r>
              <a:rPr lang="en-US" dirty="0">
                <a:hlinkClick r:id="rId6"/>
              </a:rPr>
              <a:t> fine-tuning for Llama</a:t>
            </a:r>
            <a:endParaRPr lang="en-US" dirty="0"/>
          </a:p>
          <a:p>
            <a:endParaRPr lang="en-US" dirty="0"/>
          </a:p>
          <a:p>
            <a:r>
              <a:rPr lang="en-US" dirty="0"/>
              <a:t>Field Datasets:</a:t>
            </a:r>
          </a:p>
          <a:p>
            <a:pPr marL="285750" indent="-285750">
              <a:buFont typeface="Arial" panose="020B0604020202020204" pitchFamily="34" charset="0"/>
              <a:buChar char="•"/>
            </a:pPr>
            <a:r>
              <a:rPr lang="en-US" dirty="0">
                <a:hlinkClick r:id="rId7"/>
              </a:rPr>
              <a:t>Norne</a:t>
            </a:r>
            <a:endParaRPr lang="en-US" dirty="0"/>
          </a:p>
          <a:p>
            <a:pPr marL="285750" indent="-285750">
              <a:buFont typeface="Arial" panose="020B0604020202020204" pitchFamily="34" charset="0"/>
              <a:buChar char="•"/>
            </a:pPr>
            <a:r>
              <a:rPr lang="en-US" dirty="0">
                <a:hlinkClick r:id="rId8"/>
              </a:rPr>
              <a:t>Marmousi</a:t>
            </a:r>
            <a:endParaRPr lang="en-US" dirty="0"/>
          </a:p>
          <a:p>
            <a:pPr marL="285750" indent="-285750">
              <a:buFont typeface="Arial" panose="020B0604020202020204" pitchFamily="34" charset="0"/>
              <a:buChar char="•"/>
            </a:pPr>
            <a:r>
              <a:rPr lang="en-US" dirty="0">
                <a:hlinkClick r:id="rId9"/>
              </a:rPr>
              <a:t>Volve</a:t>
            </a:r>
            <a:endParaRPr lang="en-US" dirty="0"/>
          </a:p>
          <a:p>
            <a:pPr marL="285750" indent="-285750">
              <a:buFont typeface="Arial" panose="020B0604020202020204" pitchFamily="34" charset="0"/>
              <a:buChar char="•"/>
            </a:pPr>
            <a:r>
              <a:rPr lang="en-US" dirty="0">
                <a:hlinkClick r:id="rId10"/>
              </a:rPr>
              <a:t>Smeaheia</a:t>
            </a:r>
            <a:endParaRPr lang="en-US" dirty="0"/>
          </a:p>
          <a:p>
            <a:pPr marL="285750" indent="-285750">
              <a:buFont typeface="Arial" panose="020B0604020202020204" pitchFamily="34" charset="0"/>
              <a:buChar char="•"/>
            </a:pPr>
            <a:endParaRPr lang="en-US" dirty="0"/>
          </a:p>
          <a:p>
            <a:r>
              <a:rPr lang="en-US" dirty="0"/>
              <a:t>Common open source packages:</a:t>
            </a:r>
          </a:p>
          <a:p>
            <a:pPr marL="285750" indent="-285750">
              <a:buFont typeface="Arial" panose="020B0604020202020204" pitchFamily="34" charset="0"/>
              <a:buChar char="•"/>
            </a:pPr>
            <a:r>
              <a:rPr lang="en-US" dirty="0">
                <a:hlinkClick r:id="rId11"/>
              </a:rPr>
              <a:t>Subsurface</a:t>
            </a:r>
            <a:endParaRPr lang="en-US" dirty="0"/>
          </a:p>
          <a:p>
            <a:pPr marL="285750" indent="-28575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68F9EA5E-A148-ED2E-2131-4E0C7CF19B12}"/>
              </a:ext>
            </a:extLst>
          </p:cNvPr>
          <p:cNvPicPr>
            <a:picLocks noChangeAspect="1"/>
          </p:cNvPicPr>
          <p:nvPr/>
        </p:nvPicPr>
        <p:blipFill>
          <a:blip r:embed="rId12"/>
          <a:stretch>
            <a:fillRect/>
          </a:stretch>
        </p:blipFill>
        <p:spPr>
          <a:xfrm>
            <a:off x="6897548" y="1821656"/>
            <a:ext cx="4176852" cy="3380063"/>
          </a:xfrm>
          <a:prstGeom prst="rect">
            <a:avLst/>
          </a:prstGeom>
        </p:spPr>
      </p:pic>
      <p:sp>
        <p:nvSpPr>
          <p:cNvPr id="8" name="TextBox 7">
            <a:extLst>
              <a:ext uri="{FF2B5EF4-FFF2-40B4-BE49-F238E27FC236}">
                <a16:creationId xmlns:a16="http://schemas.microsoft.com/office/drawing/2014/main" id="{D1374CEE-FEF3-E356-FB27-9F92BB6425AE}"/>
              </a:ext>
            </a:extLst>
          </p:cNvPr>
          <p:cNvSpPr txBox="1"/>
          <p:nvPr/>
        </p:nvSpPr>
        <p:spPr>
          <a:xfrm>
            <a:off x="8071721" y="5070914"/>
            <a:ext cx="3408218" cy="261610"/>
          </a:xfrm>
          <a:prstGeom prst="rect">
            <a:avLst/>
          </a:prstGeom>
          <a:noFill/>
        </p:spPr>
        <p:txBody>
          <a:bodyPr wrap="square" rtlCol="0">
            <a:spAutoFit/>
          </a:bodyPr>
          <a:lstStyle/>
          <a:p>
            <a:r>
              <a:rPr lang="en-US" sz="1050" dirty="0"/>
              <a:t>The Norne Dataset from OPM – linked to the left.</a:t>
            </a:r>
            <a:endParaRPr lang="nb-NO" sz="1050" dirty="0"/>
          </a:p>
        </p:txBody>
      </p:sp>
    </p:spTree>
    <p:extLst>
      <p:ext uri="{BB962C8B-B14F-4D97-AF65-F5344CB8AC3E}">
        <p14:creationId xmlns:p14="http://schemas.microsoft.com/office/powerpoint/2010/main" val="80170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GPU </a:t>
            </a:r>
            <a:r>
              <a:rPr lang="de" dirty="0" err="1"/>
              <a:t>resources</a:t>
            </a:r>
            <a:endParaRPr dirty="0"/>
          </a:p>
        </p:txBody>
      </p:sp>
      <p:pic>
        <p:nvPicPr>
          <p:cNvPr id="261" name="Google Shape;261;p44" descr="Logos &amp; Brand Guidelines | NVIDIA"/>
          <p:cNvPicPr preferRelativeResize="0"/>
          <p:nvPr/>
        </p:nvPicPr>
        <p:blipFill rotWithShape="1">
          <a:blip r:embed="rId4">
            <a:alphaModFix/>
          </a:blip>
          <a:srcRect/>
          <a:stretch/>
        </p:blipFill>
        <p:spPr>
          <a:xfrm>
            <a:off x="9912990" y="53147"/>
            <a:ext cx="2279009" cy="1281943"/>
          </a:xfrm>
          <a:prstGeom prst="rect">
            <a:avLst/>
          </a:prstGeom>
          <a:noFill/>
          <a:ln>
            <a:noFill/>
          </a:ln>
        </p:spPr>
      </p:pic>
      <p:sp>
        <p:nvSpPr>
          <p:cNvPr id="262" name="Google Shape;262;p44"/>
          <p:cNvSpPr txBox="1"/>
          <p:nvPr/>
        </p:nvSpPr>
        <p:spPr>
          <a:xfrm>
            <a:off x="1973112" y="3026884"/>
            <a:ext cx="4437861" cy="2678193"/>
          </a:xfrm>
          <a:prstGeom prst="rect">
            <a:avLst/>
          </a:prstGeom>
          <a:noFill/>
          <a:ln>
            <a:noFill/>
          </a:ln>
        </p:spPr>
        <p:txBody>
          <a:bodyPr spcFirstLastPara="1" wrap="square" lIns="91433" tIns="45700" rIns="91433" bIns="45700" anchor="t" anchorCtr="0">
            <a:spAutoFit/>
          </a:bodyPr>
          <a:lstStyle/>
          <a:p>
            <a:r>
              <a:rPr lang="de" sz="1867" b="1" dirty="0">
                <a:solidFill>
                  <a:schemeClr val="dk1"/>
                </a:solidFill>
                <a:latin typeface="Calibri"/>
                <a:ea typeface="Calibri"/>
                <a:cs typeface="Calibri"/>
                <a:sym typeface="Calibri"/>
              </a:rPr>
              <a:t>Connect </a:t>
            </a:r>
            <a:r>
              <a:rPr lang="de" sz="1867" b="1" dirty="0" err="1">
                <a:solidFill>
                  <a:schemeClr val="dk1"/>
                </a:solidFill>
                <a:latin typeface="Calibri"/>
                <a:ea typeface="Calibri"/>
                <a:cs typeface="Calibri"/>
                <a:sym typeface="Calibri"/>
              </a:rPr>
              <a:t>to</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login</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node</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ssh</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you_login@nvpoc.ddnsfree.com</a:t>
            </a:r>
            <a:endParaRPr sz="1467" dirty="0">
              <a:highlight>
                <a:srgbClr val="FFFF00"/>
              </a:highlight>
            </a:endParaRPr>
          </a:p>
          <a:p>
            <a:endParaRPr sz="1867"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Run </a:t>
            </a:r>
            <a:r>
              <a:rPr lang="de" sz="1867" b="1" dirty="0" err="1">
                <a:solidFill>
                  <a:schemeClr val="dk1"/>
                </a:solidFill>
                <a:latin typeface="Calibri"/>
                <a:ea typeface="Calibri"/>
                <a:cs typeface="Calibri"/>
                <a:sym typeface="Calibri"/>
              </a:rPr>
              <a:t>interactive</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session</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srun</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gpus</a:t>
            </a:r>
            <a:r>
              <a:rPr lang="de" sz="1867" dirty="0">
                <a:solidFill>
                  <a:schemeClr val="dk1"/>
                </a:solidFill>
                <a:highlight>
                  <a:srgbClr val="FFFF00"/>
                </a:highlight>
                <a:latin typeface="Calibri"/>
                <a:ea typeface="Calibri"/>
                <a:cs typeface="Calibri"/>
                <a:sym typeface="Calibri"/>
              </a:rPr>
              <a:t> N  --</a:t>
            </a:r>
            <a:r>
              <a:rPr lang="de" sz="1867" dirty="0" err="1">
                <a:solidFill>
                  <a:schemeClr val="dk1"/>
                </a:solidFill>
                <a:highlight>
                  <a:srgbClr val="FFFF00"/>
                </a:highlight>
                <a:latin typeface="Calibri"/>
                <a:ea typeface="Calibri"/>
                <a:cs typeface="Calibri"/>
                <a:sym typeface="Calibri"/>
              </a:rPr>
              <a:t>pty</a:t>
            </a:r>
            <a:r>
              <a:rPr lang="de" sz="1867" dirty="0">
                <a:solidFill>
                  <a:schemeClr val="dk1"/>
                </a:solidFill>
                <a:highlight>
                  <a:srgbClr val="FFFF00"/>
                </a:highlight>
                <a:latin typeface="Calibri"/>
                <a:ea typeface="Calibri"/>
                <a:cs typeface="Calibri"/>
                <a:sym typeface="Calibri"/>
              </a:rPr>
              <a:t> bash -i </a:t>
            </a:r>
            <a:endParaRPr sz="1867" dirty="0">
              <a:solidFill>
                <a:schemeClr val="dk1"/>
              </a:solidFill>
              <a:highlight>
                <a:srgbClr val="FFFF00"/>
              </a:highlight>
              <a:latin typeface="Calibri"/>
              <a:ea typeface="Calibri"/>
              <a:cs typeface="Calibri"/>
              <a:sym typeface="Calibri"/>
            </a:endParaRPr>
          </a:p>
          <a:p>
            <a:endParaRPr sz="1867" b="1"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NVIDIA Docker Container Repository</a:t>
            </a:r>
            <a:endParaRPr sz="1867" dirty="0">
              <a:solidFill>
                <a:schemeClr val="dk1"/>
              </a:solidFill>
              <a:latin typeface="Calibri"/>
              <a:ea typeface="Calibri"/>
              <a:cs typeface="Calibri"/>
              <a:sym typeface="Calibri"/>
            </a:endParaRPr>
          </a:p>
          <a:p>
            <a:r>
              <a:rPr lang="de" sz="1867" dirty="0">
                <a:solidFill>
                  <a:schemeClr val="dk1"/>
                </a:solidFill>
                <a:highlight>
                  <a:srgbClr val="FFFF00"/>
                </a:highlight>
                <a:latin typeface="Calibri"/>
                <a:ea typeface="Calibri"/>
                <a:cs typeface="Calibri"/>
                <a:sym typeface="Calibri"/>
              </a:rPr>
              <a:t>https://</a:t>
            </a:r>
            <a:r>
              <a:rPr lang="de" sz="1867" dirty="0" err="1">
                <a:solidFill>
                  <a:schemeClr val="dk1"/>
                </a:solidFill>
                <a:highlight>
                  <a:srgbClr val="FFFF00"/>
                </a:highlight>
                <a:latin typeface="Calibri"/>
                <a:ea typeface="Calibri"/>
                <a:cs typeface="Calibri"/>
                <a:sym typeface="Calibri"/>
              </a:rPr>
              <a:t>catalog.ngc.nvidia.com</a:t>
            </a:r>
            <a:r>
              <a:rPr lang="de" sz="1867" dirty="0">
                <a:solidFill>
                  <a:schemeClr val="dk1"/>
                </a:solidFill>
                <a:highlight>
                  <a:srgbClr val="FFFF00"/>
                </a:highlight>
                <a:latin typeface="Calibri"/>
                <a:ea typeface="Calibri"/>
                <a:cs typeface="Calibri"/>
                <a:sym typeface="Calibri"/>
              </a:rPr>
              <a:t>/</a:t>
            </a:r>
            <a:endParaRPr sz="1867" dirty="0">
              <a:solidFill>
                <a:schemeClr val="dk1"/>
              </a:solidFill>
              <a:highlight>
                <a:srgbClr val="FFFF00"/>
              </a:highlight>
              <a:latin typeface="Calibri"/>
              <a:ea typeface="Calibri"/>
              <a:cs typeface="Calibri"/>
              <a:sym typeface="Calibri"/>
            </a:endParaRPr>
          </a:p>
          <a:p>
            <a:endParaRPr sz="1867" dirty="0">
              <a:solidFill>
                <a:schemeClr val="dk1"/>
              </a:solidFill>
              <a:latin typeface="Calibri"/>
              <a:ea typeface="Calibri"/>
              <a:cs typeface="Calibri"/>
              <a:sym typeface="Calibri"/>
            </a:endParaRPr>
          </a:p>
        </p:txBody>
      </p:sp>
      <p:sp>
        <p:nvSpPr>
          <p:cNvPr id="263" name="Google Shape;263;p44"/>
          <p:cNvSpPr/>
          <p:nvPr/>
        </p:nvSpPr>
        <p:spPr>
          <a:xfrm>
            <a:off x="1973113" y="6029639"/>
            <a:ext cx="11332028" cy="584775"/>
          </a:xfrm>
          <a:prstGeom prst="rect">
            <a:avLst/>
          </a:prstGeom>
          <a:noFill/>
          <a:ln>
            <a:noFill/>
          </a:ln>
        </p:spPr>
        <p:txBody>
          <a:bodyPr spcFirstLastPara="1" wrap="square" lIns="91433" tIns="45700" rIns="91433" bIns="45700" anchor="t" anchorCtr="0">
            <a:noAutofit/>
          </a:bodyPr>
          <a:lstStyle/>
          <a:p>
            <a:r>
              <a:rPr lang="de" sz="1600" b="1" dirty="0" err="1">
                <a:solidFill>
                  <a:schemeClr val="dk1"/>
                </a:solidFill>
                <a:latin typeface="Calibri"/>
                <a:ea typeface="Calibri"/>
                <a:cs typeface="Calibri"/>
                <a:sym typeface="Calibri"/>
              </a:rPr>
              <a:t>Full</a:t>
            </a:r>
            <a:r>
              <a:rPr lang="de" sz="1600" b="1" dirty="0">
                <a:solidFill>
                  <a:schemeClr val="dk1"/>
                </a:solidFill>
                <a:latin typeface="Calibri"/>
                <a:ea typeface="Calibri"/>
                <a:cs typeface="Calibri"/>
                <a:sym typeface="Calibri"/>
              </a:rPr>
              <a:t> </a:t>
            </a:r>
            <a:r>
              <a:rPr lang="de" sz="1600" b="1" dirty="0" err="1">
                <a:solidFill>
                  <a:schemeClr val="dk1"/>
                </a:solidFill>
                <a:latin typeface="Calibri"/>
                <a:ea typeface="Calibri"/>
                <a:cs typeface="Calibri"/>
                <a:sym typeface="Calibri"/>
              </a:rPr>
              <a:t>details</a:t>
            </a:r>
            <a:r>
              <a:rPr lang="de" sz="1600" b="1" dirty="0">
                <a:solidFill>
                  <a:schemeClr val="dk1"/>
                </a:solidFill>
                <a:latin typeface="Calibri"/>
                <a:ea typeface="Calibri"/>
                <a:cs typeface="Calibri"/>
                <a:sym typeface="Calibri"/>
              </a:rPr>
              <a:t>:</a:t>
            </a:r>
            <a:endParaRPr sz="1600" b="1" dirty="0">
              <a:solidFill>
                <a:schemeClr val="dk1"/>
              </a:solidFill>
              <a:latin typeface="Calibri"/>
              <a:ea typeface="Calibri"/>
              <a:cs typeface="Calibri"/>
              <a:sym typeface="Calibri"/>
            </a:endParaRPr>
          </a:p>
          <a:p>
            <a:r>
              <a:rPr lang="de" sz="1600" dirty="0">
                <a:solidFill>
                  <a:schemeClr val="dk1"/>
                </a:solidFill>
                <a:latin typeface="Calibri"/>
                <a:ea typeface="Calibri"/>
                <a:cs typeface="Calibri"/>
                <a:sym typeface="Calibri"/>
              </a:rPr>
              <a:t>https://</a:t>
            </a:r>
            <a:r>
              <a:rPr lang="de" sz="1600" dirty="0" err="1">
                <a:solidFill>
                  <a:schemeClr val="dk1"/>
                </a:solidFill>
                <a:latin typeface="Calibri"/>
                <a:ea typeface="Calibri"/>
                <a:cs typeface="Calibri"/>
                <a:sym typeface="Calibri"/>
              </a:rPr>
              <a:t>docs.google.com</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document</a:t>
            </a:r>
            <a:r>
              <a:rPr lang="de" sz="1600" dirty="0">
                <a:solidFill>
                  <a:schemeClr val="dk1"/>
                </a:solidFill>
                <a:latin typeface="Calibri"/>
                <a:ea typeface="Calibri"/>
                <a:cs typeface="Calibri"/>
                <a:sym typeface="Calibri"/>
              </a:rPr>
              <a:t>/d/1ce94uqAhiggMm9IQvgMElNZiI-T3XDTklsjPcpcv0qA/</a:t>
            </a:r>
            <a:r>
              <a:rPr lang="de" sz="1600" dirty="0" err="1">
                <a:solidFill>
                  <a:schemeClr val="dk1"/>
                </a:solidFill>
                <a:latin typeface="Calibri"/>
                <a:ea typeface="Calibri"/>
                <a:cs typeface="Calibri"/>
                <a:sym typeface="Calibri"/>
              </a:rPr>
              <a:t>edit?usp</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sharing</a:t>
            </a:r>
            <a:endParaRPr sz="1467" dirty="0"/>
          </a:p>
        </p:txBody>
      </p:sp>
      <p:pic>
        <p:nvPicPr>
          <p:cNvPr id="5" name="Picture 4">
            <a:extLst>
              <a:ext uri="{FF2B5EF4-FFF2-40B4-BE49-F238E27FC236}">
                <a16:creationId xmlns:a16="http://schemas.microsoft.com/office/drawing/2014/main" id="{B24F4DF1-09C7-CEFA-D9AD-B681CD119A85}"/>
              </a:ext>
            </a:extLst>
          </p:cNvPr>
          <p:cNvPicPr>
            <a:picLocks noChangeAspect="1"/>
          </p:cNvPicPr>
          <p:nvPr/>
        </p:nvPicPr>
        <p:blipFill>
          <a:blip r:embed="rId5"/>
          <a:stretch>
            <a:fillRect/>
          </a:stretch>
        </p:blipFill>
        <p:spPr>
          <a:xfrm>
            <a:off x="6910379" y="1219335"/>
            <a:ext cx="4780407" cy="4938003"/>
          </a:xfrm>
          <a:prstGeom prst="rect">
            <a:avLst/>
          </a:prstGeom>
        </p:spPr>
      </p:pic>
      <p:pic>
        <p:nvPicPr>
          <p:cNvPr id="6" name="Picture 5">
            <a:extLst>
              <a:ext uri="{FF2B5EF4-FFF2-40B4-BE49-F238E27FC236}">
                <a16:creationId xmlns:a16="http://schemas.microsoft.com/office/drawing/2014/main" id="{47778EA4-F06A-DD6A-9AF7-87832B7969DC}"/>
              </a:ext>
            </a:extLst>
          </p:cNvPr>
          <p:cNvPicPr>
            <a:picLocks noChangeAspect="1"/>
          </p:cNvPicPr>
          <p:nvPr/>
        </p:nvPicPr>
        <p:blipFill>
          <a:blip r:embed="rId6"/>
          <a:stretch>
            <a:fillRect/>
          </a:stretch>
        </p:blipFill>
        <p:spPr>
          <a:xfrm>
            <a:off x="1973113" y="1317799"/>
            <a:ext cx="4186217" cy="12022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196-F1E0-3722-2B3E-72D9F9D8062E}"/>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6ED86DFC-2FE8-DD94-49A2-0967A529CEEB}"/>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4E71E715-8431-FCEA-DB37-E2857E3B706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63559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0A1-BDF9-0124-3A48-76C2EB2D0E5F}"/>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D37FD00D-0F18-C018-2BC3-565103D21863}"/>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E3DCF23-90A1-47AF-B895-D96D0A9F6A0A}"/>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96813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67164" y="1011670"/>
            <a:ext cx="10326914" cy="1325563"/>
          </a:xfrm>
        </p:spPr>
        <p:txBody>
          <a:bodyPr>
            <a:normAutofit/>
          </a:bodyPr>
          <a:lstStyle/>
          <a:p>
            <a:pPr algn="ctr"/>
            <a:r>
              <a:rPr lang="en-US" sz="3600" dirty="0"/>
              <a:t>Thank you to our hackathon sponsors who made this possible!</a:t>
            </a:r>
            <a:endParaRPr lang="en-NL" sz="3600" dirty="0"/>
          </a:p>
        </p:txBody>
      </p:sp>
      <p:pic>
        <p:nvPicPr>
          <p:cNvPr id="2050" name="Picture 2" descr="Aker BP | Logo animasjon">
            <a:extLst>
              <a:ext uri="{FF2B5EF4-FFF2-40B4-BE49-F238E27FC236}">
                <a16:creationId xmlns:a16="http://schemas.microsoft.com/office/drawing/2014/main" id="{1DC7626E-A2CA-3E84-0694-A7A5F401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075" y="2261892"/>
            <a:ext cx="3616036" cy="203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s &amp; Brand Guidelines | NVIDIA">
            <a:extLst>
              <a:ext uri="{FF2B5EF4-FFF2-40B4-BE49-F238E27FC236}">
                <a16:creationId xmlns:a16="http://schemas.microsoft.com/office/drawing/2014/main" id="{0BF0CB9D-E861-1A6C-4472-79795EAAC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092" y="3576790"/>
            <a:ext cx="3525982" cy="19833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03A1A6F-7826-A5C3-6862-042B439268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83" y="3848271"/>
            <a:ext cx="13970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7E353D-531A-C0DE-842B-66F3DEE12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2116" y="2544393"/>
            <a:ext cx="2356789" cy="165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4A3-6110-D54A-2DD5-CE28BC3FDF72}"/>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EFB88347-99F4-5122-3CA2-FE1957094FB8}"/>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624CE3F-7146-2849-9532-5BBBFB4F36A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36542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extBox 1">
            <a:extLst>
              <a:ext uri="{FF2B5EF4-FFF2-40B4-BE49-F238E27FC236}">
                <a16:creationId xmlns:a16="http://schemas.microsoft.com/office/drawing/2014/main" id="{33291C90-1A83-2809-F8C2-21D5841A490A}"/>
              </a:ext>
            </a:extLst>
          </p:cNvPr>
          <p:cNvSpPr txBox="1"/>
          <p:nvPr/>
        </p:nvSpPr>
        <p:spPr>
          <a:xfrm>
            <a:off x="2258568" y="1655064"/>
            <a:ext cx="4023360" cy="646331"/>
          </a:xfrm>
          <a:prstGeom prst="rect">
            <a:avLst/>
          </a:prstGeom>
          <a:noFill/>
          <a:ln>
            <a:solidFill>
              <a:schemeClr val="tx1"/>
            </a:solidFill>
          </a:ln>
        </p:spPr>
        <p:txBody>
          <a:bodyPr wrap="square" rtlCol="0">
            <a:spAutoFit/>
          </a:bodyPr>
          <a:lstStyle/>
          <a:p>
            <a:r>
              <a:rPr lang="en-US" dirty="0"/>
              <a:t>Benchmark LLM Questions – we don’t have a benchmark today</a:t>
            </a:r>
            <a:endParaRPr lang="nb-NO" dirty="0"/>
          </a:p>
        </p:txBody>
      </p:sp>
      <p:sp>
        <p:nvSpPr>
          <p:cNvPr id="3" name="TextBox 2">
            <a:extLst>
              <a:ext uri="{FF2B5EF4-FFF2-40B4-BE49-F238E27FC236}">
                <a16:creationId xmlns:a16="http://schemas.microsoft.com/office/drawing/2014/main" id="{6A58FD23-2333-D317-C661-2B00159A7E81}"/>
              </a:ext>
            </a:extLst>
          </p:cNvPr>
          <p:cNvSpPr txBox="1"/>
          <p:nvPr/>
        </p:nvSpPr>
        <p:spPr>
          <a:xfrm>
            <a:off x="2258568" y="2510184"/>
            <a:ext cx="4023360" cy="646331"/>
          </a:xfrm>
          <a:prstGeom prst="rect">
            <a:avLst/>
          </a:prstGeom>
          <a:noFill/>
          <a:ln>
            <a:solidFill>
              <a:schemeClr val="tx1"/>
            </a:solidFill>
          </a:ln>
        </p:spPr>
        <p:txBody>
          <a:bodyPr wrap="square" rtlCol="0">
            <a:spAutoFit/>
          </a:bodyPr>
          <a:lstStyle/>
          <a:p>
            <a:r>
              <a:rPr lang="en-US" dirty="0"/>
              <a:t>CCS or Oil and Gas Simulation – Less Compute</a:t>
            </a:r>
            <a:endParaRPr lang="nb-NO" dirty="0"/>
          </a:p>
        </p:txBody>
      </p:sp>
      <p:sp>
        <p:nvSpPr>
          <p:cNvPr id="4" name="TextBox 3">
            <a:extLst>
              <a:ext uri="{FF2B5EF4-FFF2-40B4-BE49-F238E27FC236}">
                <a16:creationId xmlns:a16="http://schemas.microsoft.com/office/drawing/2014/main" id="{A991000E-281C-061B-97B1-58D09B02410F}"/>
              </a:ext>
            </a:extLst>
          </p:cNvPr>
          <p:cNvSpPr txBox="1"/>
          <p:nvPr/>
        </p:nvSpPr>
        <p:spPr>
          <a:xfrm>
            <a:off x="2258568" y="3301052"/>
            <a:ext cx="4023360" cy="646331"/>
          </a:xfrm>
          <a:prstGeom prst="rect">
            <a:avLst/>
          </a:prstGeom>
          <a:noFill/>
          <a:ln>
            <a:solidFill>
              <a:schemeClr val="tx1"/>
            </a:solidFill>
          </a:ln>
        </p:spPr>
        <p:txBody>
          <a:bodyPr wrap="square" rtlCol="0">
            <a:spAutoFit/>
          </a:bodyPr>
          <a:lstStyle/>
          <a:p>
            <a:r>
              <a:rPr lang="en-US" dirty="0"/>
              <a:t>LLM Fine tuning on the EAGE dataset or another geoscience dataset</a:t>
            </a:r>
            <a:endParaRPr lang="nb-NO" dirty="0"/>
          </a:p>
        </p:txBody>
      </p:sp>
      <p:sp>
        <p:nvSpPr>
          <p:cNvPr id="5" name="TextBox 4">
            <a:extLst>
              <a:ext uri="{FF2B5EF4-FFF2-40B4-BE49-F238E27FC236}">
                <a16:creationId xmlns:a16="http://schemas.microsoft.com/office/drawing/2014/main" id="{2022CE9D-E264-1B14-BA5B-2ADFC4338C52}"/>
              </a:ext>
            </a:extLst>
          </p:cNvPr>
          <p:cNvSpPr txBox="1"/>
          <p:nvPr/>
        </p:nvSpPr>
        <p:spPr>
          <a:xfrm>
            <a:off x="2720340" y="1194593"/>
            <a:ext cx="3099816" cy="369332"/>
          </a:xfrm>
          <a:prstGeom prst="rect">
            <a:avLst/>
          </a:prstGeom>
          <a:noFill/>
        </p:spPr>
        <p:txBody>
          <a:bodyPr wrap="square" rtlCol="0">
            <a:spAutoFit/>
          </a:bodyPr>
          <a:lstStyle/>
          <a:p>
            <a:r>
              <a:rPr lang="en-US" dirty="0"/>
              <a:t>Previously Mentioned Ideas</a:t>
            </a:r>
            <a:endParaRPr lang="nb-NO" dirty="0"/>
          </a:p>
        </p:txBody>
      </p:sp>
      <p:sp>
        <p:nvSpPr>
          <p:cNvPr id="6" name="TextBox 5">
            <a:extLst>
              <a:ext uri="{FF2B5EF4-FFF2-40B4-BE49-F238E27FC236}">
                <a16:creationId xmlns:a16="http://schemas.microsoft.com/office/drawing/2014/main" id="{7DCC3596-E8C3-CA8F-52FD-52391283475D}"/>
              </a:ext>
            </a:extLst>
          </p:cNvPr>
          <p:cNvSpPr txBox="1"/>
          <p:nvPr/>
        </p:nvSpPr>
        <p:spPr>
          <a:xfrm>
            <a:off x="8539590" y="1200466"/>
            <a:ext cx="3099816" cy="369332"/>
          </a:xfrm>
          <a:prstGeom prst="rect">
            <a:avLst/>
          </a:prstGeom>
          <a:noFill/>
        </p:spPr>
        <p:txBody>
          <a:bodyPr wrap="square" rtlCol="0">
            <a:spAutoFit/>
          </a:bodyPr>
          <a:lstStyle/>
          <a:p>
            <a:r>
              <a:rPr lang="en-US" dirty="0"/>
              <a:t>Any other ideas?</a:t>
            </a:r>
            <a:endParaRPr lang="nb-NO" dirty="0"/>
          </a:p>
        </p:txBody>
      </p:sp>
      <p:sp>
        <p:nvSpPr>
          <p:cNvPr id="8" name="TextBox 7">
            <a:extLst>
              <a:ext uri="{FF2B5EF4-FFF2-40B4-BE49-F238E27FC236}">
                <a16:creationId xmlns:a16="http://schemas.microsoft.com/office/drawing/2014/main" id="{3E0B7603-2264-2101-54A9-072A73BF37A2}"/>
              </a:ext>
            </a:extLst>
          </p:cNvPr>
          <p:cNvSpPr txBox="1"/>
          <p:nvPr/>
        </p:nvSpPr>
        <p:spPr>
          <a:xfrm>
            <a:off x="7644384" y="1655064"/>
            <a:ext cx="3730752" cy="786384"/>
          </a:xfrm>
          <a:prstGeom prst="rect">
            <a:avLst/>
          </a:prstGeom>
          <a:noFill/>
          <a:ln>
            <a:solidFill>
              <a:schemeClr val="tx1"/>
            </a:solidFill>
          </a:ln>
        </p:spPr>
        <p:txBody>
          <a:bodyPr wrap="square" rtlCol="0">
            <a:spAutoFit/>
          </a:bodyPr>
          <a:lstStyle/>
          <a:p>
            <a:endParaRPr lang="nb-NO" dirty="0"/>
          </a:p>
        </p:txBody>
      </p:sp>
      <p:sp>
        <p:nvSpPr>
          <p:cNvPr id="9" name="TextBox 8">
            <a:extLst>
              <a:ext uri="{FF2B5EF4-FFF2-40B4-BE49-F238E27FC236}">
                <a16:creationId xmlns:a16="http://schemas.microsoft.com/office/drawing/2014/main" id="{82B85FA6-5A4B-D737-CFD5-B37AF9F4191D}"/>
              </a:ext>
            </a:extLst>
          </p:cNvPr>
          <p:cNvSpPr txBox="1"/>
          <p:nvPr/>
        </p:nvSpPr>
        <p:spPr>
          <a:xfrm>
            <a:off x="7644384" y="2667000"/>
            <a:ext cx="3730752" cy="786384"/>
          </a:xfrm>
          <a:prstGeom prst="rect">
            <a:avLst/>
          </a:prstGeom>
          <a:noFill/>
          <a:ln>
            <a:solidFill>
              <a:schemeClr val="tx1"/>
            </a:solidFill>
          </a:ln>
        </p:spPr>
        <p:txBody>
          <a:bodyPr wrap="square" rtlCol="0">
            <a:spAutoFit/>
          </a:bodyPr>
          <a:lstStyle/>
          <a:p>
            <a:endParaRPr lang="nb-NO" dirty="0"/>
          </a:p>
        </p:txBody>
      </p:sp>
      <p:sp>
        <p:nvSpPr>
          <p:cNvPr id="10" name="TextBox 9">
            <a:extLst>
              <a:ext uri="{FF2B5EF4-FFF2-40B4-BE49-F238E27FC236}">
                <a16:creationId xmlns:a16="http://schemas.microsoft.com/office/drawing/2014/main" id="{10ED1492-27AD-E7F9-3501-06166E31ABF2}"/>
              </a:ext>
            </a:extLst>
          </p:cNvPr>
          <p:cNvSpPr txBox="1"/>
          <p:nvPr/>
        </p:nvSpPr>
        <p:spPr>
          <a:xfrm>
            <a:off x="7644384" y="3678936"/>
            <a:ext cx="3730752" cy="786384"/>
          </a:xfrm>
          <a:prstGeom prst="rect">
            <a:avLst/>
          </a:prstGeom>
          <a:noFill/>
          <a:ln>
            <a:solidFill>
              <a:schemeClr val="tx1"/>
            </a:solidFill>
          </a:ln>
        </p:spPr>
        <p:txBody>
          <a:bodyPr wrap="square" rtlCol="0">
            <a:spAutoFit/>
          </a:bodyPr>
          <a:lstStyle/>
          <a:p>
            <a:endParaRPr lang="nb-NO" dirty="0"/>
          </a:p>
        </p:txBody>
      </p:sp>
      <p:sp>
        <p:nvSpPr>
          <p:cNvPr id="11" name="TextBox 10">
            <a:extLst>
              <a:ext uri="{FF2B5EF4-FFF2-40B4-BE49-F238E27FC236}">
                <a16:creationId xmlns:a16="http://schemas.microsoft.com/office/drawing/2014/main" id="{175CF6EC-D97C-748E-11A2-1CBF8C0D183C}"/>
              </a:ext>
            </a:extLst>
          </p:cNvPr>
          <p:cNvSpPr txBox="1"/>
          <p:nvPr/>
        </p:nvSpPr>
        <p:spPr>
          <a:xfrm>
            <a:off x="7644384" y="4690872"/>
            <a:ext cx="3730752" cy="786384"/>
          </a:xfrm>
          <a:prstGeom prst="rect">
            <a:avLst/>
          </a:prstGeom>
          <a:noFill/>
          <a:ln>
            <a:solidFill>
              <a:schemeClr val="tx1"/>
            </a:solidFill>
          </a:ln>
        </p:spPr>
        <p:txBody>
          <a:bodyPr wrap="square" rtlCol="0">
            <a:spAutoFit/>
          </a:bodyPr>
          <a:lstStyle/>
          <a:p>
            <a:endParaRPr lang="nb-NO" dirty="0"/>
          </a:p>
        </p:txBody>
      </p:sp>
      <p:sp>
        <p:nvSpPr>
          <p:cNvPr id="12" name="TextBox 11">
            <a:extLst>
              <a:ext uri="{FF2B5EF4-FFF2-40B4-BE49-F238E27FC236}">
                <a16:creationId xmlns:a16="http://schemas.microsoft.com/office/drawing/2014/main" id="{2CF5C796-4AB3-3A87-3849-1736F9FFCBCF}"/>
              </a:ext>
            </a:extLst>
          </p:cNvPr>
          <p:cNvSpPr txBox="1"/>
          <p:nvPr/>
        </p:nvSpPr>
        <p:spPr>
          <a:xfrm>
            <a:off x="2258568" y="4236457"/>
            <a:ext cx="4023360" cy="646331"/>
          </a:xfrm>
          <a:prstGeom prst="rect">
            <a:avLst/>
          </a:prstGeom>
          <a:noFill/>
          <a:ln>
            <a:solidFill>
              <a:schemeClr val="tx1"/>
            </a:solidFill>
          </a:ln>
        </p:spPr>
        <p:txBody>
          <a:bodyPr wrap="square" rtlCol="0">
            <a:spAutoFit/>
          </a:bodyPr>
          <a:lstStyle/>
          <a:p>
            <a:r>
              <a:rPr lang="en-US" dirty="0"/>
              <a:t>Optimize an existing open source code base to be faster</a:t>
            </a:r>
            <a:endParaRPr lang="nb-NO" dirty="0"/>
          </a:p>
        </p:txBody>
      </p:sp>
      <p:sp>
        <p:nvSpPr>
          <p:cNvPr id="13" name="TextBox 12">
            <a:extLst>
              <a:ext uri="{FF2B5EF4-FFF2-40B4-BE49-F238E27FC236}">
                <a16:creationId xmlns:a16="http://schemas.microsoft.com/office/drawing/2014/main" id="{F56E8229-CE77-58CE-7ADA-FC043634569C}"/>
              </a:ext>
            </a:extLst>
          </p:cNvPr>
          <p:cNvSpPr txBox="1"/>
          <p:nvPr/>
        </p:nvSpPr>
        <p:spPr>
          <a:xfrm>
            <a:off x="2258568" y="5171862"/>
            <a:ext cx="4023360" cy="646331"/>
          </a:xfrm>
          <a:prstGeom prst="rect">
            <a:avLst/>
          </a:prstGeom>
          <a:noFill/>
          <a:ln>
            <a:solidFill>
              <a:schemeClr val="tx1"/>
            </a:solidFill>
          </a:ln>
        </p:spPr>
        <p:txBody>
          <a:bodyPr wrap="square" rtlCol="0">
            <a:spAutoFit/>
          </a:bodyPr>
          <a:lstStyle/>
          <a:p>
            <a:r>
              <a:rPr lang="en-US" dirty="0"/>
              <a:t>Predicting missing subsurface data for data-poor CCS licensing areas</a:t>
            </a:r>
            <a:endParaRPr lang="nb-NO" dirty="0"/>
          </a:p>
        </p:txBody>
      </p:sp>
      <p:sp>
        <p:nvSpPr>
          <p:cNvPr id="14" name="Google Shape;258;p44">
            <a:extLst>
              <a:ext uri="{FF2B5EF4-FFF2-40B4-BE49-F238E27FC236}">
                <a16:creationId xmlns:a16="http://schemas.microsoft.com/office/drawing/2014/main" id="{7A2C4714-A25C-5437-C887-D3FF47BFFEAA}"/>
              </a:ext>
            </a:extLst>
          </p:cNvPr>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Ideas and Teams</a:t>
            </a:r>
            <a:endParaRPr dirty="0"/>
          </a:p>
        </p:txBody>
      </p:sp>
    </p:spTree>
    <p:extLst>
      <p:ext uri="{BB962C8B-B14F-4D97-AF65-F5344CB8AC3E}">
        <p14:creationId xmlns:p14="http://schemas.microsoft.com/office/powerpoint/2010/main" val="2467950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ster of a company&#10;&#10;Description automatically generated with medium confidence">
            <a:extLst>
              <a:ext uri="{FF2B5EF4-FFF2-40B4-BE49-F238E27FC236}">
                <a16:creationId xmlns:a16="http://schemas.microsoft.com/office/drawing/2014/main" id="{5C30E2C2-315C-1167-F5CE-A88B7F7CBD0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E421D0C-D8B9-9CDA-039E-E6F5859EF48B}"/>
              </a:ext>
            </a:extLst>
          </p:cNvPr>
          <p:cNvSpPr/>
          <p:nvPr/>
        </p:nvSpPr>
        <p:spPr>
          <a:xfrm>
            <a:off x="2971800" y="310896"/>
            <a:ext cx="5724144" cy="1133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Welcome to the Final Presentations!</a:t>
            </a:r>
            <a:endParaRPr lang="nb-NO" sz="2800" dirty="0"/>
          </a:p>
        </p:txBody>
      </p:sp>
    </p:spTree>
    <p:extLst>
      <p:ext uri="{BB962C8B-B14F-4D97-AF65-F5344CB8AC3E}">
        <p14:creationId xmlns:p14="http://schemas.microsoft.com/office/powerpoint/2010/main" val="44313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extBox 1">
            <a:extLst>
              <a:ext uri="{FF2B5EF4-FFF2-40B4-BE49-F238E27FC236}">
                <a16:creationId xmlns:a16="http://schemas.microsoft.com/office/drawing/2014/main" id="{C827B4DF-1C94-691D-593B-837AD79A59E2}"/>
              </a:ext>
            </a:extLst>
          </p:cNvPr>
          <p:cNvSpPr txBox="1"/>
          <p:nvPr/>
        </p:nvSpPr>
        <p:spPr>
          <a:xfrm>
            <a:off x="2267712" y="603504"/>
            <a:ext cx="7031736" cy="369332"/>
          </a:xfrm>
          <a:prstGeom prst="rect">
            <a:avLst/>
          </a:prstGeom>
          <a:noFill/>
        </p:spPr>
        <p:txBody>
          <a:bodyPr wrap="square" rtlCol="0">
            <a:spAutoFit/>
          </a:bodyPr>
          <a:lstStyle/>
          <a:p>
            <a:r>
              <a:rPr lang="en-US" dirty="0"/>
              <a:t>Meet the Judges:</a:t>
            </a:r>
            <a:endParaRPr lang="nb-NO" dirty="0"/>
          </a:p>
        </p:txBody>
      </p:sp>
    </p:spTree>
    <p:extLst>
      <p:ext uri="{BB962C8B-B14F-4D97-AF65-F5344CB8AC3E}">
        <p14:creationId xmlns:p14="http://schemas.microsoft.com/office/powerpoint/2010/main" val="52717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extBox 1">
            <a:extLst>
              <a:ext uri="{FF2B5EF4-FFF2-40B4-BE49-F238E27FC236}">
                <a16:creationId xmlns:a16="http://schemas.microsoft.com/office/drawing/2014/main" id="{5F6251A9-756A-308C-5AF2-8CFA6E36ACB2}"/>
              </a:ext>
            </a:extLst>
          </p:cNvPr>
          <p:cNvSpPr txBox="1"/>
          <p:nvPr/>
        </p:nvSpPr>
        <p:spPr>
          <a:xfrm>
            <a:off x="1709928" y="475488"/>
            <a:ext cx="9692640" cy="6740307"/>
          </a:xfrm>
          <a:prstGeom prst="rect">
            <a:avLst/>
          </a:prstGeom>
          <a:noFill/>
        </p:spPr>
        <p:txBody>
          <a:bodyPr wrap="square" rtlCol="0">
            <a:spAutoFit/>
          </a:bodyPr>
          <a:lstStyle/>
          <a:p>
            <a:r>
              <a:rPr lang="en-US" sz="2400" dirty="0"/>
              <a:t>Judging Instructions and Criteria</a:t>
            </a:r>
          </a:p>
          <a:p>
            <a:endParaRPr lang="en-US" dirty="0"/>
          </a:p>
          <a:p>
            <a:r>
              <a:rPr lang="en-US" sz="1800" dirty="0">
                <a:effectLst/>
                <a:latin typeface="Calibri" panose="020F0502020204030204" pitchFamily="34" charset="0"/>
                <a:ea typeface="Calibri" panose="020F0502020204030204" pitchFamily="34" charset="0"/>
              </a:rPr>
              <a:t>Collectively as a group you will select a winner.  These are the </a:t>
            </a:r>
            <a:r>
              <a:rPr lang="en-US" sz="1800" dirty="0" err="1">
                <a:effectLst/>
                <a:latin typeface="Calibri" panose="020F0502020204030204" pitchFamily="34" charset="0"/>
                <a:ea typeface="Calibri" panose="020F0502020204030204" pitchFamily="34" charset="0"/>
              </a:rPr>
              <a:t>critera</a:t>
            </a:r>
            <a:r>
              <a:rPr lang="en-US" sz="1800" dirty="0">
                <a:effectLst/>
                <a:latin typeface="Calibri" panose="020F0502020204030204" pitchFamily="34" charset="0"/>
                <a:ea typeface="Calibri" panose="020F0502020204030204" pitchFamily="34" charset="0"/>
              </a:rPr>
              <a:t>: </a:t>
            </a:r>
          </a:p>
          <a:p>
            <a:endParaRPr lang="en-US" dirty="0">
              <a:latin typeface="Calibri" panose="020F0502020204030204" pitchFamily="34" charset="0"/>
              <a:ea typeface="Calibri" panose="020F0502020204030204" pitchFamily="34" charset="0"/>
            </a:endParaRPr>
          </a:p>
          <a:p>
            <a:pPr marL="342900" indent="-342900">
              <a:buFont typeface="+mj-lt"/>
              <a:buAutoNum type="arabicPeriod"/>
            </a:pPr>
            <a:r>
              <a:rPr lang="en-US" sz="2400" b="1" dirty="0">
                <a:effectLst/>
                <a:latin typeface="Calibri" panose="020F0502020204030204" pitchFamily="34" charset="0"/>
                <a:ea typeface="Calibri" panose="020F0502020204030204" pitchFamily="34" charset="0"/>
              </a:rPr>
              <a:t>Relevancy to the theme of “coding to net-zero” </a:t>
            </a:r>
            <a:r>
              <a:rPr lang="en-US" sz="2400" dirty="0">
                <a:effectLst/>
                <a:latin typeface="Calibri" panose="020F0502020204030204" pitchFamily="34" charset="0"/>
                <a:ea typeface="Calibri" panose="020F0502020204030204" pitchFamily="34" charset="0"/>
              </a:rPr>
              <a:t>(Did the presentation demonstrate the team’s ambition to make solutions more sustainable, energy efficient, or address challenges in low carbon? Did they use a benchmark or baseline (time, lines of code, number of computers..</a:t>
            </a:r>
            <a:r>
              <a:rPr lang="en-US" sz="2400" dirty="0" err="1">
                <a:effectLst/>
                <a:latin typeface="Calibri" panose="020F0502020204030204" pitchFamily="34" charset="0"/>
                <a:ea typeface="Calibri" panose="020F0502020204030204" pitchFamily="34" charset="0"/>
              </a:rPr>
              <a:t>etc</a:t>
            </a:r>
            <a:r>
              <a:rPr lang="en-US" sz="2400" dirty="0">
                <a:effectLst/>
                <a:latin typeface="Calibri" panose="020F0502020204030204" pitchFamily="34" charset="0"/>
                <a:ea typeface="Calibri" panose="020F0502020204030204" pitchFamily="34" charset="0"/>
              </a:rPr>
              <a:t>?)</a:t>
            </a:r>
          </a:p>
          <a:p>
            <a:pPr marL="457200" indent="-457200">
              <a:buFont typeface="+mj-lt"/>
              <a:buAutoNum type="arabicPeriod"/>
            </a:pPr>
            <a:endParaRPr lang="nb-NO" sz="24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2400" b="1" dirty="0">
                <a:effectLst/>
                <a:latin typeface="Calibri" panose="020F0502020204030204" pitchFamily="34" charset="0"/>
                <a:ea typeface="Times New Roman" panose="02020603050405020304" pitchFamily="18" charset="0"/>
              </a:rPr>
              <a:t>Understandable</a:t>
            </a:r>
            <a:r>
              <a:rPr lang="en-US" sz="2400" dirty="0">
                <a:effectLst/>
                <a:latin typeface="Calibri" panose="020F0502020204030204" pitchFamily="34" charset="0"/>
                <a:ea typeface="Times New Roman" panose="02020603050405020304" pitchFamily="18" charset="0"/>
              </a:rPr>
              <a:t>, with good explanation of the challenge and the solution direction (meaning that the problem and solution were communicated for a more general audience)</a:t>
            </a:r>
          </a:p>
          <a:p>
            <a:pPr marL="457200" lvl="0" indent="-457200">
              <a:buFont typeface="+mj-lt"/>
              <a:buAutoNum type="arabicPeriod"/>
            </a:pPr>
            <a:endParaRPr lang="nb-NO" sz="24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2400" b="1" dirty="0">
                <a:effectLst/>
                <a:latin typeface="Calibri" panose="020F0502020204030204" pitchFamily="34" charset="0"/>
                <a:ea typeface="Times New Roman" panose="02020603050405020304" pitchFamily="18" charset="0"/>
              </a:rPr>
              <a:t>Presentation skills </a:t>
            </a:r>
            <a:r>
              <a:rPr lang="en-US" sz="2400" dirty="0">
                <a:effectLst/>
                <a:latin typeface="Calibri" panose="020F0502020204030204" pitchFamily="34" charset="0"/>
                <a:ea typeface="Times New Roman" panose="02020603050405020304" pitchFamily="18" charset="0"/>
              </a:rPr>
              <a:t>and presentation quality (was there a demo? was the presentation engaging and flowed properly?)</a:t>
            </a:r>
            <a:endParaRPr lang="nb-NO" sz="24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sz="1600" dirty="0">
                <a:latin typeface="Calibri" panose="020F0502020204030204" pitchFamily="34" charset="0"/>
                <a:ea typeface="Calibri" panose="020F0502020204030204" pitchFamily="34" charset="0"/>
              </a:rPr>
              <a:t>*</a:t>
            </a:r>
            <a:r>
              <a:rPr lang="en-US" sz="1600" dirty="0">
                <a:effectLst/>
                <a:latin typeface="Calibri" panose="020F0502020204030204" pitchFamily="34" charset="0"/>
                <a:ea typeface="Calibri" panose="020F0502020204030204" pitchFamily="34" charset="0"/>
              </a:rPr>
              <a:t>As a last point - note that some teams might not get to a working solution - do not judge them on this - but instead on the effort and ideas on approaching the challenge (what did they try, why did it fail, what would they do different?)</a:t>
            </a:r>
            <a:endParaRPr lang="nb-NO" sz="1600" dirty="0">
              <a:effectLst/>
              <a:latin typeface="Calibri" panose="020F0502020204030204" pitchFamily="34" charset="0"/>
              <a:ea typeface="Calibri" panose="020F0502020204030204" pitchFamily="34" charset="0"/>
            </a:endParaRPr>
          </a:p>
          <a:p>
            <a:endParaRPr lang="nb-NO" dirty="0"/>
          </a:p>
        </p:txBody>
      </p:sp>
    </p:spTree>
    <p:extLst>
      <p:ext uri="{BB962C8B-B14F-4D97-AF65-F5344CB8AC3E}">
        <p14:creationId xmlns:p14="http://schemas.microsoft.com/office/powerpoint/2010/main" val="650429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Tree>
    <p:extLst>
      <p:ext uri="{BB962C8B-B14F-4D97-AF65-F5344CB8AC3E}">
        <p14:creationId xmlns:p14="http://schemas.microsoft.com/office/powerpoint/2010/main" val="394228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Photography and recording</a:t>
            </a:r>
            <a:endParaRPr lang="en-NL" sz="3600" dirty="0"/>
          </a:p>
        </p:txBody>
      </p:sp>
      <p:sp>
        <p:nvSpPr>
          <p:cNvPr id="3" name="TextBox 2">
            <a:extLst>
              <a:ext uri="{FF2B5EF4-FFF2-40B4-BE49-F238E27FC236}">
                <a16:creationId xmlns:a16="http://schemas.microsoft.com/office/drawing/2014/main" id="{F6469F8C-C9A1-E4B6-2DEA-FFC2A4E7BA08}"/>
              </a:ext>
            </a:extLst>
          </p:cNvPr>
          <p:cNvSpPr txBox="1"/>
          <p:nvPr/>
        </p:nvSpPr>
        <p:spPr>
          <a:xfrm>
            <a:off x="3163330" y="1812324"/>
            <a:ext cx="7414054" cy="1815882"/>
          </a:xfrm>
          <a:prstGeom prst="rect">
            <a:avLst/>
          </a:prstGeom>
          <a:noFill/>
        </p:spPr>
        <p:txBody>
          <a:bodyPr wrap="square" rtlCol="0">
            <a:spAutoFit/>
          </a:bodyPr>
          <a:lstStyle/>
          <a:p>
            <a:pPr algn="ctr"/>
            <a:r>
              <a:rPr lang="en-US" sz="2800" dirty="0"/>
              <a:t>Disclaimer – if you do not want your photo or video taken during this hackathon, please speak to a facilitator asap.</a:t>
            </a:r>
          </a:p>
          <a:p>
            <a:pPr algn="ctr"/>
            <a:endParaRPr lang="en-US" sz="2800" dirty="0"/>
          </a:p>
        </p:txBody>
      </p:sp>
    </p:spTree>
    <p:extLst>
      <p:ext uri="{BB962C8B-B14F-4D97-AF65-F5344CB8AC3E}">
        <p14:creationId xmlns:p14="http://schemas.microsoft.com/office/powerpoint/2010/main" val="189366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Oleg and Clement</a:t>
            </a:r>
          </a:p>
        </p:txBody>
      </p:sp>
      <p:pic>
        <p:nvPicPr>
          <p:cNvPr id="5" name="Google Shape;123;p27">
            <a:extLst>
              <a:ext uri="{FF2B5EF4-FFF2-40B4-BE49-F238E27FC236}">
                <a16:creationId xmlns:a16="http://schemas.microsoft.com/office/drawing/2014/main" id="{FD867743-8EB6-9CE9-07DA-9B3B25007624}"/>
              </a:ext>
            </a:extLst>
          </p:cNvPr>
          <p:cNvPicPr preferRelativeResize="0"/>
          <p:nvPr/>
        </p:nvPicPr>
        <p:blipFill rotWithShape="1">
          <a:blip r:embed="rId4">
            <a:alphaModFix/>
          </a:blip>
          <a:srcRect/>
          <a:stretch/>
        </p:blipFill>
        <p:spPr>
          <a:xfrm>
            <a:off x="2096339" y="1266770"/>
            <a:ext cx="1929296" cy="192929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6" name="Google Shape;124;p27">
            <a:extLst>
              <a:ext uri="{FF2B5EF4-FFF2-40B4-BE49-F238E27FC236}">
                <a16:creationId xmlns:a16="http://schemas.microsoft.com/office/drawing/2014/main" id="{2189CE24-8937-2423-97D0-149084858534}"/>
              </a:ext>
            </a:extLst>
          </p:cNvPr>
          <p:cNvSpPr txBox="1"/>
          <p:nvPr/>
        </p:nvSpPr>
        <p:spPr>
          <a:xfrm>
            <a:off x="4025635" y="1651293"/>
            <a:ext cx="5777423"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i="0" dirty="0">
                <a:solidFill>
                  <a:schemeClr val="dk1"/>
                </a:solidFill>
                <a:latin typeface="Century Gothic"/>
                <a:ea typeface="Century Gothic"/>
                <a:cs typeface="Century Gothic"/>
                <a:sym typeface="Century Gothic"/>
              </a:rPr>
              <a:t>Oleg Ovcharenko (NVIDIA)</a:t>
            </a:r>
            <a:endParaRPr sz="1200" dirty="0"/>
          </a:p>
        </p:txBody>
      </p:sp>
      <p:sp>
        <p:nvSpPr>
          <p:cNvPr id="8" name="Google Shape;125;p27">
            <a:extLst>
              <a:ext uri="{FF2B5EF4-FFF2-40B4-BE49-F238E27FC236}">
                <a16:creationId xmlns:a16="http://schemas.microsoft.com/office/drawing/2014/main" id="{0896FD49-9134-715D-2168-525CF539F306}"/>
              </a:ext>
            </a:extLst>
          </p:cNvPr>
          <p:cNvSpPr txBox="1"/>
          <p:nvPr/>
        </p:nvSpPr>
        <p:spPr>
          <a:xfrm>
            <a:off x="4041828" y="1880602"/>
            <a:ext cx="5906408" cy="9309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200" dirty="0"/>
          </a:p>
        </p:txBody>
      </p:sp>
    </p:spTree>
    <p:extLst>
      <p:ext uri="{BB962C8B-B14F-4D97-AF65-F5344CB8AC3E}">
        <p14:creationId xmlns:p14="http://schemas.microsoft.com/office/powerpoint/2010/main" val="251591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Ashley and Lukas</a:t>
            </a:r>
          </a:p>
        </p:txBody>
      </p:sp>
      <p:pic>
        <p:nvPicPr>
          <p:cNvPr id="10" name="Google Shape;118;p27" descr="Profile photo for Lukas Mosser">
            <a:extLst>
              <a:ext uri="{FF2B5EF4-FFF2-40B4-BE49-F238E27FC236}">
                <a16:creationId xmlns:a16="http://schemas.microsoft.com/office/drawing/2014/main" id="{09774632-14C1-CC44-7AC1-947FCC284180}"/>
              </a:ext>
            </a:extLst>
          </p:cNvPr>
          <p:cNvPicPr preferRelativeResize="0"/>
          <p:nvPr/>
        </p:nvPicPr>
        <p:blipFill rotWithShape="1">
          <a:blip r:embed="rId4">
            <a:alphaModFix/>
          </a:blip>
          <a:srcRect/>
          <a:stretch/>
        </p:blipFill>
        <p:spPr>
          <a:xfrm>
            <a:off x="8933979" y="3145217"/>
            <a:ext cx="2103476" cy="210347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 name="Google Shape;119;p27" descr="Profile photo for Ashley Russell">
            <a:extLst>
              <a:ext uri="{FF2B5EF4-FFF2-40B4-BE49-F238E27FC236}">
                <a16:creationId xmlns:a16="http://schemas.microsoft.com/office/drawing/2014/main" id="{63364574-2F67-A246-71F8-E9567AC6B741}"/>
              </a:ext>
            </a:extLst>
          </p:cNvPr>
          <p:cNvPicPr preferRelativeResize="0"/>
          <p:nvPr/>
        </p:nvPicPr>
        <p:blipFill rotWithShape="1">
          <a:blip r:embed="rId5">
            <a:alphaModFix/>
          </a:blip>
          <a:srcRect/>
          <a:stretch/>
        </p:blipFill>
        <p:spPr>
          <a:xfrm>
            <a:off x="2493818" y="1342119"/>
            <a:ext cx="1950235" cy="195023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 name="Google Shape;120;p27">
            <a:extLst>
              <a:ext uri="{FF2B5EF4-FFF2-40B4-BE49-F238E27FC236}">
                <a16:creationId xmlns:a16="http://schemas.microsoft.com/office/drawing/2014/main" id="{609A85D2-4FF5-6B82-A9A6-110E036E998E}"/>
              </a:ext>
            </a:extLst>
          </p:cNvPr>
          <p:cNvSpPr txBox="1"/>
          <p:nvPr/>
        </p:nvSpPr>
        <p:spPr>
          <a:xfrm>
            <a:off x="4608533" y="1765883"/>
            <a:ext cx="5777423" cy="142343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600" b="1" i="0" u="none" strike="noStrike" cap="none" dirty="0">
                <a:solidFill>
                  <a:schemeClr val="dk1"/>
                </a:solidFill>
                <a:latin typeface="Century Gothic"/>
                <a:ea typeface="Century Gothic"/>
                <a:cs typeface="Century Gothic"/>
                <a:sym typeface="Century Gothic"/>
              </a:rPr>
              <a:t>Ashley Russell (Equinor ASA)</a:t>
            </a:r>
            <a:endParaRPr sz="1400" dirty="0"/>
          </a:p>
          <a:p>
            <a:pPr marL="0" marR="0" lvl="0" indent="0" algn="l" rtl="0">
              <a:spcBef>
                <a:spcPts val="0"/>
              </a:spcBef>
              <a:spcAft>
                <a:spcPts val="0"/>
              </a:spcAft>
              <a:buNone/>
            </a:pPr>
            <a:r>
              <a:rPr lang="de" sz="1400" b="0" i="0" dirty="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200" dirty="0"/>
          </a:p>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@ashleyr (softwareunderground) aruss@equinor.com</a:t>
            </a:r>
            <a:endParaRPr sz="1200" dirty="0"/>
          </a:p>
        </p:txBody>
      </p:sp>
      <p:sp>
        <p:nvSpPr>
          <p:cNvPr id="13" name="Google Shape;121;p27">
            <a:extLst>
              <a:ext uri="{FF2B5EF4-FFF2-40B4-BE49-F238E27FC236}">
                <a16:creationId xmlns:a16="http://schemas.microsoft.com/office/drawing/2014/main" id="{685F0C75-8D4A-B7AA-21CF-F40D4130FB7B}"/>
              </a:ext>
            </a:extLst>
          </p:cNvPr>
          <p:cNvSpPr txBox="1"/>
          <p:nvPr/>
        </p:nvSpPr>
        <p:spPr>
          <a:xfrm>
            <a:off x="3105736" y="3743316"/>
            <a:ext cx="5777423" cy="31544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600" b="1" i="0" dirty="0">
                <a:solidFill>
                  <a:schemeClr val="dk1"/>
                </a:solidFill>
                <a:latin typeface="Century Gothic"/>
                <a:ea typeface="Century Gothic"/>
                <a:cs typeface="Century Gothic"/>
                <a:sym typeface="Century Gothic"/>
              </a:rPr>
              <a:t>Lukas Mosser (Aker BP ASA)</a:t>
            </a:r>
            <a:endParaRPr sz="1400" dirty="0"/>
          </a:p>
        </p:txBody>
      </p:sp>
      <p:sp>
        <p:nvSpPr>
          <p:cNvPr id="14" name="Google Shape;122;p27">
            <a:extLst>
              <a:ext uri="{FF2B5EF4-FFF2-40B4-BE49-F238E27FC236}">
                <a16:creationId xmlns:a16="http://schemas.microsoft.com/office/drawing/2014/main" id="{C4C8D14D-230E-F652-0098-2D91E5D47521}"/>
              </a:ext>
            </a:extLst>
          </p:cNvPr>
          <p:cNvSpPr txBox="1"/>
          <p:nvPr/>
        </p:nvSpPr>
        <p:spPr>
          <a:xfrm>
            <a:off x="2032000" y="4058757"/>
            <a:ext cx="6958484" cy="13618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400" dirty="0">
                <a:solidFill>
                  <a:srgbClr val="6E3C41"/>
                </a:solidFill>
                <a:latin typeface="Century Gothic"/>
                <a:sym typeface="Century Gothic"/>
              </a:rPr>
              <a:t>@porestar (twitter) @lmoss (softwareunderground) lukas.mosser@akerbp.com</a:t>
            </a:r>
            <a:endParaRPr sz="1200" dirty="0"/>
          </a:p>
        </p:txBody>
      </p:sp>
    </p:spTree>
    <p:extLst>
      <p:ext uri="{BB962C8B-B14F-4D97-AF65-F5344CB8AC3E}">
        <p14:creationId xmlns:p14="http://schemas.microsoft.com/office/powerpoint/2010/main" val="19311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E78E-1B06-642D-31B9-87878AEA8705}"/>
              </a:ext>
            </a:extLst>
          </p:cNvPr>
          <p:cNvSpPr>
            <a:spLocks noGrp="1"/>
          </p:cNvSpPr>
          <p:nvPr>
            <p:ph type="title"/>
          </p:nvPr>
        </p:nvSpPr>
        <p:spPr/>
        <p:txBody>
          <a:bodyPr/>
          <a:lstStyle/>
          <a:p>
            <a:r>
              <a:rPr lang="en-US" dirty="0"/>
              <a:t>Hackathon History and Pictures</a:t>
            </a:r>
            <a:endParaRPr lang="nb-NO" dirty="0"/>
          </a:p>
        </p:txBody>
      </p:sp>
      <p:sp>
        <p:nvSpPr>
          <p:cNvPr id="3" name="Content Placeholder 2">
            <a:extLst>
              <a:ext uri="{FF2B5EF4-FFF2-40B4-BE49-F238E27FC236}">
                <a16:creationId xmlns:a16="http://schemas.microsoft.com/office/drawing/2014/main" id="{BC536C81-F675-61CB-F23D-19A17923049A}"/>
              </a:ext>
            </a:extLst>
          </p:cNvPr>
          <p:cNvSpPr>
            <a:spLocks noGrp="1"/>
          </p:cNvSpPr>
          <p:nvPr>
            <p:ph idx="1"/>
          </p:nvPr>
        </p:nvSpPr>
        <p:spPr/>
        <p:txBody>
          <a:bodyPr/>
          <a:lstStyle/>
          <a:p>
            <a:endParaRPr lang="nb-NO"/>
          </a:p>
        </p:txBody>
      </p:sp>
    </p:spTree>
    <p:extLst>
      <p:ext uri="{BB962C8B-B14F-4D97-AF65-F5344CB8AC3E}">
        <p14:creationId xmlns:p14="http://schemas.microsoft.com/office/powerpoint/2010/main" val="300300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46BF4CBD-1636-DCB6-103D-274B251A91A4}"/>
              </a:ext>
            </a:extLst>
          </p:cNvPr>
          <p:cNvPicPr>
            <a:picLocks noChangeAspect="1"/>
          </p:cNvPicPr>
          <p:nvPr/>
        </p:nvPicPr>
        <p:blipFill>
          <a:blip r:embed="rId3"/>
          <a:stretch>
            <a:fillRect/>
          </a:stretch>
        </p:blipFill>
        <p:spPr>
          <a:xfrm>
            <a:off x="0" y="0"/>
            <a:ext cx="12192000" cy="6858000"/>
          </a:xfrm>
          <a:prstGeom prst="rect">
            <a:avLst/>
          </a:prstGeom>
          <a:noFill/>
          <a:ln>
            <a:noFill/>
          </a:ln>
        </p:spPr>
      </p:pic>
      <p:sp>
        <p:nvSpPr>
          <p:cNvPr id="12" name="Title 1">
            <a:extLst>
              <a:ext uri="{FF2B5EF4-FFF2-40B4-BE49-F238E27FC236}">
                <a16:creationId xmlns:a16="http://schemas.microsoft.com/office/drawing/2014/main" id="{F7657118-C855-8F0D-F646-454B6F33E738}"/>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3" name="Picture 2">
            <a:hlinkClick r:id="rId4"/>
            <a:extLst>
              <a:ext uri="{FF2B5EF4-FFF2-40B4-BE49-F238E27FC236}">
                <a16:creationId xmlns:a16="http://schemas.microsoft.com/office/drawing/2014/main" id="{250126FC-BC58-7CF1-C89F-4EF7EAC16F24}"/>
              </a:ext>
            </a:extLst>
          </p:cNvPr>
          <p:cNvPicPr>
            <a:picLocks noChangeAspect="1"/>
          </p:cNvPicPr>
          <p:nvPr/>
        </p:nvPicPr>
        <p:blipFill>
          <a:blip r:embed="rId5"/>
          <a:stretch>
            <a:fillRect/>
          </a:stretch>
        </p:blipFill>
        <p:spPr>
          <a:xfrm>
            <a:off x="201167" y="1239630"/>
            <a:ext cx="6490505" cy="4045602"/>
          </a:xfrm>
          <a:prstGeom prst="rect">
            <a:avLst/>
          </a:prstGeom>
        </p:spPr>
      </p:pic>
      <p:sp>
        <p:nvSpPr>
          <p:cNvPr id="5" name="TextBox 4">
            <a:extLst>
              <a:ext uri="{FF2B5EF4-FFF2-40B4-BE49-F238E27FC236}">
                <a16:creationId xmlns:a16="http://schemas.microsoft.com/office/drawing/2014/main" id="{2918406C-09AC-E778-44EF-9285DE55AFC7}"/>
              </a:ext>
            </a:extLst>
          </p:cNvPr>
          <p:cNvSpPr txBox="1"/>
          <p:nvPr/>
        </p:nvSpPr>
        <p:spPr>
          <a:xfrm>
            <a:off x="6556248" y="777239"/>
            <a:ext cx="5312664" cy="5355312"/>
          </a:xfrm>
          <a:prstGeom prst="rect">
            <a:avLst/>
          </a:prstGeom>
          <a:noFill/>
        </p:spPr>
        <p:txBody>
          <a:bodyPr wrap="square">
            <a:spAutoFit/>
          </a:bodyPr>
          <a:lstStyle/>
          <a:p>
            <a:pPr algn="l"/>
            <a:r>
              <a:rPr lang="en-US" b="0" i="0" dirty="0">
                <a:solidFill>
                  <a:srgbClr val="121212"/>
                </a:solidFill>
                <a:effectLst/>
                <a:latin typeface="Inter"/>
              </a:rPr>
              <a:t>“That cloud that AI models live on is actually made out of metal, plastic, and powered by vast amounts of energy. And each time you query an AI model, it comes with a cost to the planet. </a:t>
            </a:r>
          </a:p>
          <a:p>
            <a:pPr algn="l"/>
            <a:endParaRPr lang="en-US" b="0" i="0" dirty="0">
              <a:solidFill>
                <a:srgbClr val="121212"/>
              </a:solidFill>
              <a:effectLst/>
              <a:latin typeface="Inter"/>
            </a:endParaRPr>
          </a:p>
          <a:p>
            <a:pPr algn="l"/>
            <a:r>
              <a:rPr lang="en-US" b="0" i="0" dirty="0">
                <a:solidFill>
                  <a:srgbClr val="121212"/>
                </a:solidFill>
                <a:effectLst/>
                <a:latin typeface="Inter"/>
              </a:rPr>
              <a:t>Last year, I was part of the </a:t>
            </a:r>
            <a:r>
              <a:rPr lang="en-US" b="0" i="0" dirty="0" err="1">
                <a:solidFill>
                  <a:srgbClr val="121212"/>
                </a:solidFill>
                <a:effectLst/>
                <a:latin typeface="Inter"/>
              </a:rPr>
              <a:t>BigScience</a:t>
            </a:r>
            <a:r>
              <a:rPr lang="en-US" b="0" i="0" dirty="0">
                <a:solidFill>
                  <a:srgbClr val="121212"/>
                </a:solidFill>
                <a:effectLst/>
                <a:latin typeface="Inter"/>
              </a:rPr>
              <a:t> initiative, </a:t>
            </a:r>
          </a:p>
          <a:p>
            <a:pPr algn="l"/>
            <a:r>
              <a:rPr lang="en-US" b="0" i="0" dirty="0">
                <a:solidFill>
                  <a:srgbClr val="121212"/>
                </a:solidFill>
                <a:effectLst/>
                <a:latin typeface="Inter"/>
              </a:rPr>
              <a:t>which brought together a thousand researchers </a:t>
            </a:r>
          </a:p>
          <a:p>
            <a:pPr algn="l"/>
            <a:r>
              <a:rPr lang="en-US" b="0" i="0" dirty="0">
                <a:solidFill>
                  <a:srgbClr val="121212"/>
                </a:solidFill>
                <a:effectLst/>
                <a:latin typeface="Inter"/>
              </a:rPr>
              <a:t>from all over the world to create Bloom, the first open large language model, like ChatGPT, but with an emphasis on ethics, transparency and consent. And the study I led that looked at Bloom's environmental impacts found that just training it used as much energy as </a:t>
            </a:r>
            <a:r>
              <a:rPr lang="en-US" b="1" i="0" dirty="0">
                <a:solidFill>
                  <a:srgbClr val="121212"/>
                </a:solidFill>
                <a:effectLst/>
                <a:latin typeface="Inter"/>
              </a:rPr>
              <a:t>30 homes in a whole year and emitted 25 tons of carbon dioxide, which is like driving your car five times around the planet just so somebody can use this model to tell a knock-knock joke. And this might not seem like a lot, but other similar large language models, like GPT-3, emit 20 times more carbon</a:t>
            </a:r>
            <a:r>
              <a:rPr lang="en-US" b="0" i="0" dirty="0">
                <a:solidFill>
                  <a:srgbClr val="121212"/>
                </a:solidFill>
                <a:effectLst/>
                <a:latin typeface="Inter"/>
              </a:rPr>
              <a:t>.” – Sasha </a:t>
            </a:r>
            <a:r>
              <a:rPr lang="en-US" b="0" i="0" dirty="0" err="1">
                <a:solidFill>
                  <a:srgbClr val="121212"/>
                </a:solidFill>
                <a:effectLst/>
                <a:latin typeface="Inter"/>
              </a:rPr>
              <a:t>Luccioni</a:t>
            </a:r>
            <a:endParaRPr lang="en-US" b="0" i="0" dirty="0">
              <a:solidFill>
                <a:srgbClr val="121212"/>
              </a:solidFill>
              <a:effectLst/>
              <a:latin typeface="Inter"/>
            </a:endParaRPr>
          </a:p>
        </p:txBody>
      </p:sp>
    </p:spTree>
    <p:extLst>
      <p:ext uri="{BB962C8B-B14F-4D97-AF65-F5344CB8AC3E}">
        <p14:creationId xmlns:p14="http://schemas.microsoft.com/office/powerpoint/2010/main" val="129023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BD145C66-4630-9178-ED32-A5A6D7752D6F}"/>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00EB5140-5A16-E4C7-F3B5-ADAFE9E7CB13}"/>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4" name="Picture 3">
            <a:extLst>
              <a:ext uri="{FF2B5EF4-FFF2-40B4-BE49-F238E27FC236}">
                <a16:creationId xmlns:a16="http://schemas.microsoft.com/office/drawing/2014/main" id="{35528E4B-12B6-3172-58E5-495DDAC7ABC3}"/>
              </a:ext>
            </a:extLst>
          </p:cNvPr>
          <p:cNvPicPr>
            <a:picLocks noChangeAspect="1"/>
          </p:cNvPicPr>
          <p:nvPr/>
        </p:nvPicPr>
        <p:blipFill>
          <a:blip r:embed="rId4"/>
          <a:stretch>
            <a:fillRect/>
          </a:stretch>
        </p:blipFill>
        <p:spPr>
          <a:xfrm rot="20755991">
            <a:off x="501518" y="1873250"/>
            <a:ext cx="5474053" cy="4802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3646FDE-EED7-B13F-80E6-9A01E3448936}"/>
              </a:ext>
            </a:extLst>
          </p:cNvPr>
          <p:cNvPicPr>
            <a:picLocks noChangeAspect="1"/>
          </p:cNvPicPr>
          <p:nvPr/>
        </p:nvPicPr>
        <p:blipFill>
          <a:blip r:embed="rId5"/>
          <a:stretch>
            <a:fillRect/>
          </a:stretch>
        </p:blipFill>
        <p:spPr>
          <a:xfrm rot="441322">
            <a:off x="3315854" y="3727126"/>
            <a:ext cx="6177889" cy="51905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0045E0E-3522-3E7E-9A4D-8846124A7239}"/>
              </a:ext>
            </a:extLst>
          </p:cNvPr>
          <p:cNvPicPr>
            <a:picLocks noChangeAspect="1"/>
          </p:cNvPicPr>
          <p:nvPr/>
        </p:nvPicPr>
        <p:blipFill>
          <a:blip r:embed="rId6"/>
          <a:stretch>
            <a:fillRect/>
          </a:stretch>
        </p:blipFill>
        <p:spPr>
          <a:xfrm rot="20585417">
            <a:off x="5577194" y="3252970"/>
            <a:ext cx="7211580" cy="434075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62FCC8-5F61-A671-3C47-7D0E86AA69A1}"/>
              </a:ext>
            </a:extLst>
          </p:cNvPr>
          <p:cNvPicPr>
            <a:picLocks noChangeAspect="1"/>
          </p:cNvPicPr>
          <p:nvPr/>
        </p:nvPicPr>
        <p:blipFill>
          <a:blip r:embed="rId7"/>
          <a:stretch>
            <a:fillRect/>
          </a:stretch>
        </p:blipFill>
        <p:spPr>
          <a:xfrm rot="890620">
            <a:off x="4879015" y="92020"/>
            <a:ext cx="6735239" cy="401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66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Agenda</a:t>
            </a:r>
          </a:p>
        </p:txBody>
      </p:sp>
      <p:sp>
        <p:nvSpPr>
          <p:cNvPr id="2" name="Google Shape;131;p28">
            <a:extLst>
              <a:ext uri="{FF2B5EF4-FFF2-40B4-BE49-F238E27FC236}">
                <a16:creationId xmlns:a16="http://schemas.microsoft.com/office/drawing/2014/main" id="{233FCEF7-2D09-AC6A-F0AC-E88CD4E9A4A8}"/>
              </a:ext>
            </a:extLst>
          </p:cNvPr>
          <p:cNvSpPr/>
          <p:nvPr/>
        </p:nvSpPr>
        <p:spPr>
          <a:xfrm>
            <a:off x="2051500" y="1644985"/>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1: Sunday, June 9</a:t>
            </a:r>
            <a:endParaRPr sz="1600" dirty="0">
              <a:solidFill>
                <a:schemeClr val="tx1"/>
              </a:solidFill>
            </a:endParaRPr>
          </a:p>
        </p:txBody>
      </p:sp>
      <p:sp>
        <p:nvSpPr>
          <p:cNvPr id="3" name="Google Shape;132;p28">
            <a:extLst>
              <a:ext uri="{FF2B5EF4-FFF2-40B4-BE49-F238E27FC236}">
                <a16:creationId xmlns:a16="http://schemas.microsoft.com/office/drawing/2014/main" id="{01089DD8-B390-92CB-77D5-5DCE0E9CE092}"/>
              </a:ext>
            </a:extLst>
          </p:cNvPr>
          <p:cNvSpPr/>
          <p:nvPr/>
        </p:nvSpPr>
        <p:spPr>
          <a:xfrm>
            <a:off x="6802174" y="1644985"/>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2: Monday, June 10</a:t>
            </a:r>
            <a:endParaRPr sz="1600" dirty="0">
              <a:solidFill>
                <a:schemeClr val="tx1"/>
              </a:solidFill>
            </a:endParaRPr>
          </a:p>
        </p:txBody>
      </p:sp>
      <p:sp>
        <p:nvSpPr>
          <p:cNvPr id="4" name="Google Shape;133;p28">
            <a:extLst>
              <a:ext uri="{FF2B5EF4-FFF2-40B4-BE49-F238E27FC236}">
                <a16:creationId xmlns:a16="http://schemas.microsoft.com/office/drawing/2014/main" id="{78A175D6-94F6-AEF5-B6DE-4DD489D373F2}"/>
              </a:ext>
            </a:extLst>
          </p:cNvPr>
          <p:cNvSpPr/>
          <p:nvPr/>
        </p:nvSpPr>
        <p:spPr>
          <a:xfrm>
            <a:off x="2051500" y="2295067"/>
            <a:ext cx="4557804" cy="3429078"/>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9:00 - 9:30 CEST - Welcome and coffee</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9:30 - 10:30 CEST – Introduction</a:t>
            </a:r>
            <a:br>
              <a:rPr lang="de" sz="1800" dirty="0">
                <a:solidFill>
                  <a:schemeClr val="dk1"/>
                </a:solidFill>
                <a:latin typeface="Calibri"/>
                <a:ea typeface="Calibri"/>
                <a:cs typeface="Calibri"/>
                <a:sym typeface="Calibri"/>
              </a:rPr>
            </a:br>
            <a:r>
              <a:rPr lang="de" sz="1800" dirty="0">
                <a:solidFill>
                  <a:schemeClr val="dk1"/>
                </a:solidFill>
                <a:latin typeface="Arial"/>
                <a:ea typeface="Arial"/>
                <a:cs typeface="Arial"/>
                <a:sym typeface="Arial"/>
              </a:rPr>
              <a:t>10</a:t>
            </a:r>
            <a:r>
              <a:rPr lang="de" sz="1800" b="0" i="0" dirty="0">
                <a:solidFill>
                  <a:schemeClr val="dk1"/>
                </a:solidFill>
                <a:latin typeface="Arial"/>
                <a:ea typeface="Arial"/>
                <a:cs typeface="Arial"/>
                <a:sym typeface="Arial"/>
              </a:rPr>
              <a:t>:30 – 11:00 CEST – Project and team discovery time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11:00 - 18:00 CEST - Hacking all day</a:t>
            </a:r>
          </a:p>
          <a:p>
            <a:pPr marL="0" marR="0" lvl="0" indent="0" algn="l" rtl="0">
              <a:spcBef>
                <a:spcPts val="0"/>
              </a:spcBef>
              <a:spcAft>
                <a:spcPts val="0"/>
              </a:spcAft>
              <a:buNone/>
            </a:pPr>
            <a:r>
              <a:rPr lang="de" sz="1800" dirty="0">
                <a:solidFill>
                  <a:schemeClr val="dk1"/>
                </a:solidFill>
                <a:ea typeface="Calibri"/>
              </a:rPr>
              <a:t>- Lunch and beverages will be delivered to the room </a:t>
            </a:r>
            <a:r>
              <a:rPr lang="de" sz="1800" dirty="0">
                <a:solidFill>
                  <a:schemeClr val="dk1"/>
                </a:solidFill>
                <a:ea typeface="Calibri"/>
                <a:sym typeface="Wingdings" panose="05000000000000000000" pitchFamily="2" charset="2"/>
              </a:rPr>
              <a:t></a:t>
            </a:r>
            <a:endParaRPr sz="1800" dirty="0">
              <a:solidFill>
                <a:schemeClr val="dk1"/>
              </a:solidFill>
              <a:latin typeface="Calibri"/>
              <a:ea typeface="Calibri"/>
              <a:cs typeface="Calibri"/>
              <a:sym typeface="Calibri"/>
            </a:endParaRPr>
          </a:p>
        </p:txBody>
      </p:sp>
      <p:sp>
        <p:nvSpPr>
          <p:cNvPr id="5" name="Google Shape;134;p28">
            <a:extLst>
              <a:ext uri="{FF2B5EF4-FFF2-40B4-BE49-F238E27FC236}">
                <a16:creationId xmlns:a16="http://schemas.microsoft.com/office/drawing/2014/main" id="{F6E760D0-1A4D-525B-F96A-00522C5E9212}"/>
              </a:ext>
            </a:extLst>
          </p:cNvPr>
          <p:cNvSpPr/>
          <p:nvPr/>
        </p:nvSpPr>
        <p:spPr>
          <a:xfrm>
            <a:off x="6802174" y="2295067"/>
            <a:ext cx="4557804" cy="3429078"/>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9:00 - 9:15 CEST - Welcome and coffee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9:15 – 12:00 CEST – Hacking</a:t>
            </a:r>
            <a:endParaRPr lang="de" sz="1800" dirty="0">
              <a:solidFill>
                <a:schemeClr val="dk1"/>
              </a:solidFill>
            </a:endParaRPr>
          </a:p>
          <a:p>
            <a:pPr marL="0" marR="0" lvl="0" indent="0" algn="l" rtl="0">
              <a:spcBef>
                <a:spcPts val="0"/>
              </a:spcBef>
              <a:spcAft>
                <a:spcPts val="0"/>
              </a:spcAft>
              <a:buNone/>
            </a:pPr>
            <a:r>
              <a:rPr lang="de" sz="1800" dirty="0">
                <a:solidFill>
                  <a:schemeClr val="dk1"/>
                </a:solidFill>
                <a:latin typeface="Calibri"/>
                <a:ea typeface="Calibri"/>
                <a:cs typeface="Calibri"/>
                <a:sym typeface="Calibri"/>
              </a:rPr>
              <a:t>- Lunch and Beverages will be delivered</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12:00 CEST: CODE FREEZE – I</a:t>
            </a:r>
            <a:r>
              <a:rPr lang="nb-NO" sz="1800" b="1" i="0" dirty="0">
                <a:solidFill>
                  <a:schemeClr val="dk1"/>
                </a:solidFill>
                <a:latin typeface="Arial"/>
                <a:ea typeface="Arial"/>
                <a:cs typeface="Arial"/>
                <a:sym typeface="Arial"/>
              </a:rPr>
              <a:t>n</a:t>
            </a:r>
            <a:r>
              <a:rPr lang="de" sz="1800" b="1" i="0" dirty="0">
                <a:solidFill>
                  <a:schemeClr val="dk1"/>
                </a:solidFill>
                <a:latin typeface="Arial"/>
                <a:ea typeface="Arial"/>
                <a:cs typeface="Arial"/>
                <a:sym typeface="Arial"/>
              </a:rPr>
              <a:t>structions for the next step</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12:15-14:00 CEST – Time for working and practicing presentations</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14:00 – 15:15 CEST - Presentations to the Judging Panel</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15:15 - 15:45 CEST - Announcement of the winners and prizes*</a:t>
            </a:r>
            <a:endParaRPr sz="1800"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EDAA1557-E48E-2472-6A2D-CDF0B31DF207}"/>
              </a:ext>
            </a:extLst>
          </p:cNvPr>
          <p:cNvSpPr txBox="1"/>
          <p:nvPr/>
        </p:nvSpPr>
        <p:spPr>
          <a:xfrm>
            <a:off x="2051500" y="931753"/>
            <a:ext cx="9308477" cy="707886"/>
          </a:xfrm>
          <a:prstGeom prst="rect">
            <a:avLst/>
          </a:prstGeom>
          <a:noFill/>
        </p:spPr>
        <p:txBody>
          <a:bodyPr wrap="square" rtlCol="0">
            <a:spAutoFit/>
          </a:bodyPr>
          <a:lstStyle/>
          <a:p>
            <a:r>
              <a:rPr lang="en-US" sz="4000" dirty="0"/>
              <a:t>☕👩‍💻☕🥪👩‍💻☕☕☕🥪🥵🙌🙋‍♀️🤩</a:t>
            </a:r>
            <a:endParaRPr lang="nb-NO" sz="4000" dirty="0"/>
          </a:p>
        </p:txBody>
      </p:sp>
      <p:sp>
        <p:nvSpPr>
          <p:cNvPr id="11" name="TextBox 10">
            <a:extLst>
              <a:ext uri="{FF2B5EF4-FFF2-40B4-BE49-F238E27FC236}">
                <a16:creationId xmlns:a16="http://schemas.microsoft.com/office/drawing/2014/main" id="{2C88E25A-FD8E-D053-EA9F-D688F8D1DC8D}"/>
              </a:ext>
            </a:extLst>
          </p:cNvPr>
          <p:cNvSpPr txBox="1"/>
          <p:nvPr/>
        </p:nvSpPr>
        <p:spPr>
          <a:xfrm>
            <a:off x="2580505" y="5921740"/>
            <a:ext cx="8443337" cy="369332"/>
          </a:xfrm>
          <a:prstGeom prst="rect">
            <a:avLst/>
          </a:prstGeom>
          <a:noFill/>
        </p:spPr>
        <p:txBody>
          <a:bodyPr wrap="none" rtlCol="0">
            <a:spAutoFit/>
          </a:bodyPr>
          <a:lstStyle/>
          <a:p>
            <a:r>
              <a:rPr lang="en-US" dirty="0"/>
              <a:t>Winning presentations will present at the Energy Transition Theatre: Tuesday 11</a:t>
            </a:r>
            <a:r>
              <a:rPr lang="en-US" baseline="30000" dirty="0"/>
              <a:t>th</a:t>
            </a:r>
            <a:r>
              <a:rPr lang="en-US" dirty="0"/>
              <a:t> 14:30</a:t>
            </a:r>
            <a:endParaRPr lang="nb-NO" dirty="0"/>
          </a:p>
        </p:txBody>
      </p:sp>
    </p:spTree>
    <p:extLst>
      <p:ext uri="{BB962C8B-B14F-4D97-AF65-F5344CB8AC3E}">
        <p14:creationId xmlns:p14="http://schemas.microsoft.com/office/powerpoint/2010/main" val="152065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aa4a235-b6e2-48d5-9195-7fcf05b459b0}" enabled="0" method="" siteId="{3aa4a235-b6e2-48d5-9195-7fcf05b459b0}" removed="1"/>
</clbl:labelList>
</file>

<file path=docProps/app.xml><?xml version="1.0" encoding="utf-8"?>
<Properties xmlns="http://schemas.openxmlformats.org/officeDocument/2006/extended-properties" xmlns:vt="http://schemas.openxmlformats.org/officeDocument/2006/docPropsVTypes">
  <TotalTime>438</TotalTime>
  <Words>1415</Words>
  <Application>Microsoft Office PowerPoint</Application>
  <PresentationFormat>Widescreen</PresentationFormat>
  <Paragraphs>143</Paragraphs>
  <Slides>25</Slides>
  <Notes>21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Century Gothic</vt:lpstr>
      <vt:lpstr>Inter</vt:lpstr>
      <vt:lpstr>Office Theme</vt:lpstr>
      <vt:lpstr>PowerPoint Presentation</vt:lpstr>
      <vt:lpstr>Thank you to our hackathon sponsors who made this possible!</vt:lpstr>
      <vt:lpstr>Photography and recording</vt:lpstr>
      <vt:lpstr>PowerPoint Presentation</vt:lpstr>
      <vt:lpstr>PowerPoint Presentation</vt:lpstr>
      <vt:lpstr>Hackathon History and Pictures</vt:lpstr>
      <vt:lpstr>Why this theme?</vt:lpstr>
      <vt:lpstr>Why this theme?</vt:lpstr>
      <vt:lpstr>PowerPoint Presentation</vt:lpstr>
      <vt:lpstr>Awards!</vt:lpstr>
      <vt:lpstr>PowerPoint Presentation</vt:lpstr>
      <vt:lpstr>Github expectations</vt:lpstr>
      <vt:lpstr>Some General Recommendations</vt:lpstr>
      <vt:lpstr>Some Hackathon Tips</vt:lpstr>
      <vt:lpstr>PowerPoint Presentation</vt:lpstr>
      <vt:lpstr>Data and Tool Resources</vt:lpstr>
      <vt:lpstr>GPU resources</vt:lpstr>
      <vt:lpstr>PowerPoint Presentation</vt:lpstr>
      <vt:lpstr>PowerPoint Presentation</vt:lpstr>
      <vt:lpstr>PowerPoint Presentation</vt:lpstr>
      <vt:lpstr>Ideas and Teams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Arina Sledina</dc:creator>
  <cp:lastModifiedBy>Ashley Russell</cp:lastModifiedBy>
  <cp:revision>13</cp:revision>
  <dcterms:created xsi:type="dcterms:W3CDTF">2023-03-06T11:05:12Z</dcterms:created>
  <dcterms:modified xsi:type="dcterms:W3CDTF">2024-05-10T10:00:53Z</dcterms:modified>
</cp:coreProperties>
</file>